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mp3" ContentType="audio/mpe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32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drawings/drawing1.xml" ContentType="application/vnd.openxmlformats-officedocument.drawingml.chartshape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1"/>
  </p:notesMasterIdLst>
  <p:handoutMasterIdLst>
    <p:handoutMasterId r:id="rId52"/>
  </p:handoutMasterIdLst>
  <p:sldIdLst>
    <p:sldId id="257" r:id="rId2"/>
    <p:sldId id="258" r:id="rId3"/>
    <p:sldId id="268" r:id="rId4"/>
    <p:sldId id="259" r:id="rId5"/>
    <p:sldId id="292" r:id="rId6"/>
    <p:sldId id="297" r:id="rId7"/>
    <p:sldId id="294" r:id="rId8"/>
    <p:sldId id="295" r:id="rId9"/>
    <p:sldId id="296" r:id="rId10"/>
    <p:sldId id="300" r:id="rId11"/>
    <p:sldId id="262" r:id="rId12"/>
    <p:sldId id="304" r:id="rId13"/>
    <p:sldId id="303" r:id="rId14"/>
    <p:sldId id="305" r:id="rId15"/>
    <p:sldId id="306" r:id="rId16"/>
    <p:sldId id="307" r:id="rId17"/>
    <p:sldId id="308" r:id="rId18"/>
    <p:sldId id="310" r:id="rId19"/>
    <p:sldId id="309" r:id="rId20"/>
    <p:sldId id="330" r:id="rId21"/>
    <p:sldId id="312" r:id="rId22"/>
    <p:sldId id="313" r:id="rId23"/>
    <p:sldId id="298" r:id="rId24"/>
    <p:sldId id="299" r:id="rId25"/>
    <p:sldId id="301" r:id="rId26"/>
    <p:sldId id="302" r:id="rId27"/>
    <p:sldId id="315" r:id="rId28"/>
    <p:sldId id="316" r:id="rId29"/>
    <p:sldId id="317" r:id="rId30"/>
    <p:sldId id="314" r:id="rId31"/>
    <p:sldId id="319" r:id="rId32"/>
    <p:sldId id="318" r:id="rId33"/>
    <p:sldId id="320" r:id="rId34"/>
    <p:sldId id="321" r:id="rId35"/>
    <p:sldId id="334" r:id="rId36"/>
    <p:sldId id="322" r:id="rId37"/>
    <p:sldId id="323" r:id="rId38"/>
    <p:sldId id="324" r:id="rId39"/>
    <p:sldId id="325" r:id="rId40"/>
    <p:sldId id="332" r:id="rId41"/>
    <p:sldId id="333" r:id="rId42"/>
    <p:sldId id="331" r:id="rId43"/>
    <p:sldId id="326" r:id="rId44"/>
    <p:sldId id="327" r:id="rId45"/>
    <p:sldId id="328" r:id="rId46"/>
    <p:sldId id="329" r:id="rId47"/>
    <p:sldId id="284" r:id="rId48"/>
    <p:sldId id="261" r:id="rId49"/>
    <p:sldId id="293" r:id="rId50"/>
  </p:sldIdLst>
  <p:sldSz cx="9144000" cy="5143500" type="screen16x9"/>
  <p:notesSz cx="6858000" cy="9144000"/>
  <p:custDataLst>
    <p:tags r:id="rId53"/>
  </p:custData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4" orient="horz" pos="795" userDrawn="1">
          <p15:clr>
            <a:srgbClr val="A4A3A4"/>
          </p15:clr>
        </p15:guide>
        <p15:guide id="5" orient="horz" pos="1531">
          <p15:clr>
            <a:srgbClr val="A4A3A4"/>
          </p15:clr>
        </p15:guide>
        <p15:guide id="6" orient="horz" pos="2267">
          <p15:clr>
            <a:srgbClr val="A4A3A4"/>
          </p15:clr>
        </p15:guide>
        <p15:guide id="7" orient="horz" pos="3003">
          <p15:clr>
            <a:srgbClr val="A4A3A4"/>
          </p15:clr>
        </p15:guide>
        <p15:guide id="8" orient="horz" pos="395" userDrawn="1">
          <p15:clr>
            <a:srgbClr val="A4A3A4"/>
          </p15:clr>
        </p15:guide>
        <p15:guide id="9" orient="horz" pos="276">
          <p15:clr>
            <a:srgbClr val="A4A3A4"/>
          </p15:clr>
        </p15:guide>
        <p15:guide id="10" orient="horz" pos="3124">
          <p15:clr>
            <a:srgbClr val="A4A3A4"/>
          </p15:clr>
        </p15:guide>
        <p15:guide id="11" pos="117" userDrawn="1">
          <p15:clr>
            <a:srgbClr val="A4A3A4"/>
          </p15:clr>
        </p15:guide>
        <p15:guide id="12" pos="1119" userDrawn="1">
          <p15:clr>
            <a:srgbClr val="A4A3A4"/>
          </p15:clr>
        </p15:guide>
        <p15:guide id="14" pos="1622" userDrawn="1">
          <p15:clr>
            <a:srgbClr val="A4A3A4"/>
          </p15:clr>
        </p15:guide>
        <p15:guide id="15" pos="2124" userDrawn="1">
          <p15:clr>
            <a:srgbClr val="A4A3A4"/>
          </p15:clr>
        </p15:guide>
        <p15:guide id="16" pos="2628" userDrawn="1">
          <p15:clr>
            <a:srgbClr val="A4A3A4"/>
          </p15:clr>
        </p15:guide>
        <p15:guide id="17" pos="3132" userDrawn="1">
          <p15:clr>
            <a:srgbClr val="A4A3A4"/>
          </p15:clr>
        </p15:guide>
        <p15:guide id="18" pos="3635" userDrawn="1">
          <p15:clr>
            <a:srgbClr val="A4A3A4"/>
          </p15:clr>
        </p15:guide>
        <p15:guide id="19" pos="4137" userDrawn="1">
          <p15:clr>
            <a:srgbClr val="A4A3A4"/>
          </p15:clr>
        </p15:guide>
        <p15:guide id="20" pos="4640" userDrawn="1">
          <p15:clr>
            <a:srgbClr val="A4A3A4"/>
          </p15:clr>
        </p15:guide>
        <p15:guide id="21" pos="564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Ślusarczyk, Wojciech" initials="ŚW" lastIdx="2" clrIdx="0">
    <p:extLst>
      <p:ext uri="{19B8F6BF-5375-455C-9EA6-DF929625EA0E}">
        <p15:presenceInfo xmlns:p15="http://schemas.microsoft.com/office/powerpoint/2012/main" userId="S-1-5-21-507921405-764733703-1708537768-10657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27102A9-8310-4765-A935-A1911B00CA55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27102A9-8310-4765-A935-A1911B00CA55}" styleName="Helle Formatvorlage 1 - Akz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337" autoAdjust="0"/>
    <p:restoredTop sz="94704" autoAdjust="0"/>
  </p:normalViewPr>
  <p:slideViewPr>
    <p:cSldViewPr snapToGrid="0" snapToObjects="1">
      <p:cViewPr varScale="1">
        <p:scale>
          <a:sx n="106" d="100"/>
          <a:sy n="106" d="100"/>
        </p:scale>
        <p:origin x="245" y="96"/>
      </p:cViewPr>
      <p:guideLst>
        <p:guide orient="horz" pos="795"/>
        <p:guide orient="horz" pos="1531"/>
        <p:guide orient="horz" pos="2267"/>
        <p:guide orient="horz" pos="3003"/>
        <p:guide orient="horz" pos="395"/>
        <p:guide orient="horz" pos="276"/>
        <p:guide orient="horz" pos="3124"/>
        <p:guide pos="117"/>
        <p:guide pos="1119"/>
        <p:guide pos="1622"/>
        <p:guide pos="2124"/>
        <p:guide pos="2628"/>
        <p:guide pos="3132"/>
        <p:guide pos="3635"/>
        <p:guide pos="4137"/>
        <p:guide pos="4640"/>
        <p:guide pos="564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3" d="100"/>
        <a:sy n="33" d="100"/>
      </p:scale>
      <p:origin x="0" y="0"/>
    </p:cViewPr>
  </p:notesTextViewPr>
  <p:sorterViewPr>
    <p:cViewPr>
      <p:scale>
        <a:sx n="1" d="2"/>
        <a:sy n="1" d="2"/>
      </p:scale>
      <p:origin x="0" y="0"/>
    </p:cViewPr>
  </p:sorterViewPr>
  <p:notesViewPr>
    <p:cSldViewPr snapToGrid="0" snapToObjects="1">
      <p:cViewPr varScale="1">
        <p:scale>
          <a:sx n="66" d="100"/>
          <a:sy n="66" d="100"/>
        </p:scale>
        <p:origin x="3138" y="5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gs" Target="tags/tag1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chartUserShapes" Target="../drawings/drawing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smoothMarker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Sheet1!$A$1:$A$121</c:f>
              <c:numCache>
                <c:formatCode>General</c:formatCode>
                <c:ptCount val="121"/>
                <c:pt idx="0">
                  <c:v>-5</c:v>
                </c:pt>
                <c:pt idx="1">
                  <c:v>-4.9000000000000004</c:v>
                </c:pt>
                <c:pt idx="2">
                  <c:v>-4.8</c:v>
                </c:pt>
                <c:pt idx="3">
                  <c:v>-4.7</c:v>
                </c:pt>
                <c:pt idx="4">
                  <c:v>-4.5999999999999996</c:v>
                </c:pt>
                <c:pt idx="5">
                  <c:v>-4.5</c:v>
                </c:pt>
                <c:pt idx="6">
                  <c:v>-4.4000000000000004</c:v>
                </c:pt>
                <c:pt idx="7">
                  <c:v>-4.3</c:v>
                </c:pt>
                <c:pt idx="8">
                  <c:v>-4.2</c:v>
                </c:pt>
                <c:pt idx="9">
                  <c:v>-4.0999999999999996</c:v>
                </c:pt>
                <c:pt idx="10">
                  <c:v>-4</c:v>
                </c:pt>
                <c:pt idx="11">
                  <c:v>-3.9</c:v>
                </c:pt>
                <c:pt idx="12">
                  <c:v>-3.8</c:v>
                </c:pt>
                <c:pt idx="13">
                  <c:v>-3.7</c:v>
                </c:pt>
                <c:pt idx="14">
                  <c:v>-3.6</c:v>
                </c:pt>
                <c:pt idx="15">
                  <c:v>-3.5000000000000102</c:v>
                </c:pt>
                <c:pt idx="16">
                  <c:v>-3.4000000000000101</c:v>
                </c:pt>
                <c:pt idx="17">
                  <c:v>-3.30000000000001</c:v>
                </c:pt>
                <c:pt idx="18">
                  <c:v>-3.2000000000000099</c:v>
                </c:pt>
                <c:pt idx="19">
                  <c:v>-3.1000000000000099</c:v>
                </c:pt>
                <c:pt idx="20">
                  <c:v>-3.0000000000000102</c:v>
                </c:pt>
                <c:pt idx="21">
                  <c:v>-2.9000000000000101</c:v>
                </c:pt>
                <c:pt idx="22">
                  <c:v>-2.80000000000001</c:v>
                </c:pt>
                <c:pt idx="23">
                  <c:v>-2.7000000000000099</c:v>
                </c:pt>
                <c:pt idx="24">
                  <c:v>-2.6000000000000099</c:v>
                </c:pt>
                <c:pt idx="25">
                  <c:v>-2.5000000000000102</c:v>
                </c:pt>
                <c:pt idx="26">
                  <c:v>-2.4000000000000101</c:v>
                </c:pt>
                <c:pt idx="27">
                  <c:v>-2.30000000000001</c:v>
                </c:pt>
                <c:pt idx="28">
                  <c:v>-2.2000000000000099</c:v>
                </c:pt>
                <c:pt idx="29">
                  <c:v>-2.1000000000000099</c:v>
                </c:pt>
                <c:pt idx="30">
                  <c:v>-2.0000000000000102</c:v>
                </c:pt>
                <c:pt idx="31">
                  <c:v>-1.9000000000000099</c:v>
                </c:pt>
                <c:pt idx="32">
                  <c:v>-1.80000000000001</c:v>
                </c:pt>
                <c:pt idx="33">
                  <c:v>-1.7000000000000099</c:v>
                </c:pt>
                <c:pt idx="34">
                  <c:v>-1.6000000000000101</c:v>
                </c:pt>
                <c:pt idx="35">
                  <c:v>-1.50000000000001</c:v>
                </c:pt>
                <c:pt idx="36">
                  <c:v>-1.4000000000000099</c:v>
                </c:pt>
                <c:pt idx="37">
                  <c:v>-1.30000000000001</c:v>
                </c:pt>
                <c:pt idx="38">
                  <c:v>-1.2000000000000099</c:v>
                </c:pt>
                <c:pt idx="39">
                  <c:v>-1.1000000000000101</c:v>
                </c:pt>
                <c:pt idx="40">
                  <c:v>-1.00000000000001</c:v>
                </c:pt>
                <c:pt idx="41">
                  <c:v>-0.90000000000001001</c:v>
                </c:pt>
                <c:pt idx="42">
                  <c:v>-0.80000000000001004</c:v>
                </c:pt>
                <c:pt idx="43">
                  <c:v>-0.70000000000002005</c:v>
                </c:pt>
                <c:pt idx="44">
                  <c:v>-0.60000000000001996</c:v>
                </c:pt>
                <c:pt idx="45">
                  <c:v>-0.50000000000001998</c:v>
                </c:pt>
                <c:pt idx="46">
                  <c:v>-0.40000000000002001</c:v>
                </c:pt>
                <c:pt idx="47">
                  <c:v>-0.30000000000001997</c:v>
                </c:pt>
                <c:pt idx="48">
                  <c:v>-0.20000000000002</c:v>
                </c:pt>
                <c:pt idx="49">
                  <c:v>-0.10000000000002</c:v>
                </c:pt>
                <c:pt idx="50">
                  <c:v>0</c:v>
                </c:pt>
                <c:pt idx="51">
                  <c:v>9.9999999999980105E-2</c:v>
                </c:pt>
                <c:pt idx="52">
                  <c:v>0.19999999999998</c:v>
                </c:pt>
                <c:pt idx="53">
                  <c:v>0.29999999999998</c:v>
                </c:pt>
                <c:pt idx="54">
                  <c:v>0.39999999999997998</c:v>
                </c:pt>
                <c:pt idx="55">
                  <c:v>0.49999999999998002</c:v>
                </c:pt>
                <c:pt idx="56">
                  <c:v>0.59999999999997999</c:v>
                </c:pt>
                <c:pt idx="57">
                  <c:v>0.69999999999997997</c:v>
                </c:pt>
                <c:pt idx="58">
                  <c:v>0.79999999999997995</c:v>
                </c:pt>
                <c:pt idx="59">
                  <c:v>0.89999999999998004</c:v>
                </c:pt>
                <c:pt idx="60">
                  <c:v>0.99999999999998002</c:v>
                </c:pt>
                <c:pt idx="61">
                  <c:v>1.0999999999999801</c:v>
                </c:pt>
                <c:pt idx="62">
                  <c:v>1.19999999999998</c:v>
                </c:pt>
                <c:pt idx="63">
                  <c:v>1.2999999999999801</c:v>
                </c:pt>
                <c:pt idx="64">
                  <c:v>1.3999999999999799</c:v>
                </c:pt>
                <c:pt idx="65">
                  <c:v>1.49999999999998</c:v>
                </c:pt>
                <c:pt idx="66">
                  <c:v>1.5999999999999801</c:v>
                </c:pt>
                <c:pt idx="67">
                  <c:v>1.69999999999998</c:v>
                </c:pt>
                <c:pt idx="68">
                  <c:v>1.7999999999999801</c:v>
                </c:pt>
                <c:pt idx="69">
                  <c:v>1.8999999999999799</c:v>
                </c:pt>
                <c:pt idx="70">
                  <c:v>1.99999999999998</c:v>
                </c:pt>
                <c:pt idx="71">
                  <c:v>2.0999999999999699</c:v>
                </c:pt>
                <c:pt idx="72">
                  <c:v>2.19999999999997</c:v>
                </c:pt>
                <c:pt idx="73">
                  <c:v>2.2999999999999701</c:v>
                </c:pt>
                <c:pt idx="74">
                  <c:v>2.3999999999999702</c:v>
                </c:pt>
                <c:pt idx="75">
                  <c:v>2.4999999999999698</c:v>
                </c:pt>
                <c:pt idx="76">
                  <c:v>2.5999999999999699</c:v>
                </c:pt>
                <c:pt idx="77">
                  <c:v>2.69999999999997</c:v>
                </c:pt>
                <c:pt idx="78">
                  <c:v>2.7999999999999701</c:v>
                </c:pt>
                <c:pt idx="79">
                  <c:v>2.8999999999999702</c:v>
                </c:pt>
                <c:pt idx="80">
                  <c:v>2.9999999999999698</c:v>
                </c:pt>
                <c:pt idx="81">
                  <c:v>3.0999999999999699</c:v>
                </c:pt>
                <c:pt idx="82">
                  <c:v>3.19999999999997</c:v>
                </c:pt>
                <c:pt idx="83">
                  <c:v>3.2999999999999701</c:v>
                </c:pt>
                <c:pt idx="84">
                  <c:v>3.3999999999999702</c:v>
                </c:pt>
                <c:pt idx="85">
                  <c:v>3.4999999999999698</c:v>
                </c:pt>
                <c:pt idx="86">
                  <c:v>3.5999999999999699</c:v>
                </c:pt>
                <c:pt idx="87">
                  <c:v>3.69999999999997</c:v>
                </c:pt>
                <c:pt idx="88">
                  <c:v>3.7999999999999701</c:v>
                </c:pt>
                <c:pt idx="89">
                  <c:v>3.8999999999999702</c:v>
                </c:pt>
                <c:pt idx="90">
                  <c:v>3.9999999999999698</c:v>
                </c:pt>
                <c:pt idx="91">
                  <c:v>4.0999999999999703</c:v>
                </c:pt>
                <c:pt idx="92">
                  <c:v>4.19999999999997</c:v>
                </c:pt>
                <c:pt idx="93">
                  <c:v>4.2999999999999696</c:v>
                </c:pt>
                <c:pt idx="94">
                  <c:v>4.3999999999999702</c:v>
                </c:pt>
                <c:pt idx="95">
                  <c:v>4.4999999999999698</c:v>
                </c:pt>
                <c:pt idx="96">
                  <c:v>4.5999999999999703</c:v>
                </c:pt>
                <c:pt idx="97">
                  <c:v>4.69999999999997</c:v>
                </c:pt>
                <c:pt idx="98">
                  <c:v>4.7999999999999696</c:v>
                </c:pt>
                <c:pt idx="99">
                  <c:v>4.8999999999999604</c:v>
                </c:pt>
                <c:pt idx="100">
                  <c:v>4.99999999999996</c:v>
                </c:pt>
              </c:numCache>
            </c:numRef>
          </c:xVal>
          <c:yVal>
            <c:numRef>
              <c:f>Sheet1!$B$1:$B$121</c:f>
              <c:numCache>
                <c:formatCode>General</c:formatCode>
                <c:ptCount val="121"/>
                <c:pt idx="0">
                  <c:v>-0.999909204262595</c:v>
                </c:pt>
                <c:pt idx="1">
                  <c:v>-0.99988910295055433</c:v>
                </c:pt>
                <c:pt idx="2">
                  <c:v>-0.9998645517007605</c:v>
                </c:pt>
                <c:pt idx="3">
                  <c:v>-0.99983456555429673</c:v>
                </c:pt>
                <c:pt idx="4">
                  <c:v>-0.99979794161218449</c:v>
                </c:pt>
                <c:pt idx="5">
                  <c:v>-0.9997532108480276</c:v>
                </c:pt>
                <c:pt idx="6">
                  <c:v>-0.99969857928388062</c:v>
                </c:pt>
                <c:pt idx="7">
                  <c:v>-0.99963185619007322</c:v>
                </c:pt>
                <c:pt idx="8">
                  <c:v>-0.99955036645953332</c:v>
                </c:pt>
                <c:pt idx="9">
                  <c:v>-0.99945084368779735</c:v>
                </c:pt>
                <c:pt idx="10">
                  <c:v>-0.99932929973906692</c:v>
                </c:pt>
                <c:pt idx="11">
                  <c:v>-0.99918086567002806</c:v>
                </c:pt>
                <c:pt idx="12">
                  <c:v>-0.9989995977858408</c:v>
                </c:pt>
                <c:pt idx="13">
                  <c:v>-0.99877824128113124</c:v>
                </c:pt>
                <c:pt idx="14">
                  <c:v>-0.99850794233232665</c:v>
                </c:pt>
                <c:pt idx="15">
                  <c:v>-0.99817789761119868</c:v>
                </c:pt>
                <c:pt idx="16">
                  <c:v>-0.99777492793427947</c:v>
                </c:pt>
                <c:pt idx="17">
                  <c:v>-0.99728296009914219</c:v>
                </c:pt>
                <c:pt idx="18">
                  <c:v>-0.99668239783965107</c:v>
                </c:pt>
                <c:pt idx="19">
                  <c:v>-0.99594935922190042</c:v>
                </c:pt>
                <c:pt idx="20">
                  <c:v>-0.99505475368673058</c:v>
                </c:pt>
                <c:pt idx="21">
                  <c:v>-0.99396316735058343</c:v>
                </c:pt>
                <c:pt idx="22">
                  <c:v>-0.99263152020112799</c:v>
                </c:pt>
                <c:pt idx="23">
                  <c:v>-0.99100745367811782</c:v>
                </c:pt>
                <c:pt idx="24">
                  <c:v>-0.98902740220109941</c:v>
                </c:pt>
                <c:pt idx="25">
                  <c:v>-0.98661429815143054</c:v>
                </c:pt>
                <c:pt idx="26">
                  <c:v>-0.98367485769368057</c:v>
                </c:pt>
                <c:pt idx="27">
                  <c:v>-0.98009639626619194</c:v>
                </c:pt>
                <c:pt idx="28">
                  <c:v>-0.97574313003145219</c:v>
                </c:pt>
                <c:pt idx="29">
                  <c:v>-0.9704519366134543</c:v>
                </c:pt>
                <c:pt idx="30">
                  <c:v>-0.96402758007581757</c:v>
                </c:pt>
                <c:pt idx="31">
                  <c:v>-0.95623745812773986</c:v>
                </c:pt>
                <c:pt idx="32">
                  <c:v>-0.94680601284626931</c:v>
                </c:pt>
                <c:pt idx="33">
                  <c:v>-0.9354090706031003</c:v>
                </c:pt>
                <c:pt idx="34">
                  <c:v>-0.92166855440647288</c:v>
                </c:pt>
                <c:pt idx="35">
                  <c:v>-0.90514825364486839</c:v>
                </c:pt>
                <c:pt idx="36">
                  <c:v>-0.88535164820226464</c:v>
                </c:pt>
                <c:pt idx="37">
                  <c:v>-0.8617231593133089</c:v>
                </c:pt>
                <c:pt idx="38">
                  <c:v>-0.83365460701215832</c:v>
                </c:pt>
                <c:pt idx="39">
                  <c:v>-0.80049902176063326</c:v>
                </c:pt>
                <c:pt idx="40">
                  <c:v>-0.76159415595576896</c:v>
                </c:pt>
                <c:pt idx="41">
                  <c:v>-0.71629787019902913</c:v>
                </c:pt>
                <c:pt idx="42">
                  <c:v>-0.66403677026785446</c:v>
                </c:pt>
                <c:pt idx="43">
                  <c:v>-0.60436777711717626</c:v>
                </c:pt>
                <c:pt idx="44">
                  <c:v>-0.53704956699804951</c:v>
                </c:pt>
                <c:pt idx="45">
                  <c:v>-0.4621171572600255</c:v>
                </c:pt>
                <c:pt idx="46">
                  <c:v>-0.37994896225524205</c:v>
                </c:pt>
                <c:pt idx="47">
                  <c:v>-0.29131261245160917</c:v>
                </c:pt>
                <c:pt idx="48">
                  <c:v>-0.19737532022492318</c:v>
                </c:pt>
                <c:pt idx="49">
                  <c:v>-9.9667994624975623E-2</c:v>
                </c:pt>
                <c:pt idx="50">
                  <c:v>0</c:v>
                </c:pt>
                <c:pt idx="51">
                  <c:v>9.9667994624936126E-2</c:v>
                </c:pt>
                <c:pt idx="52">
                  <c:v>0.19737532022488477</c:v>
                </c:pt>
                <c:pt idx="53">
                  <c:v>0.29131261245157258</c:v>
                </c:pt>
                <c:pt idx="54">
                  <c:v>0.3799489622552078</c:v>
                </c:pt>
                <c:pt idx="55">
                  <c:v>0.46211715725999408</c:v>
                </c:pt>
                <c:pt idx="56">
                  <c:v>0.53704956699802109</c:v>
                </c:pt>
                <c:pt idx="57">
                  <c:v>0.60436777711715084</c:v>
                </c:pt>
                <c:pt idx="58">
                  <c:v>0.66403677026783769</c:v>
                </c:pt>
                <c:pt idx="59">
                  <c:v>0.7162978701990147</c:v>
                </c:pt>
                <c:pt idx="60">
                  <c:v>0.76159415595575664</c:v>
                </c:pt>
                <c:pt idx="61">
                  <c:v>0.8004990217606226</c:v>
                </c:pt>
                <c:pt idx="62">
                  <c:v>0.83365460701214922</c:v>
                </c:pt>
                <c:pt idx="63">
                  <c:v>0.86172315931330135</c:v>
                </c:pt>
                <c:pt idx="64">
                  <c:v>0.8853516482022582</c:v>
                </c:pt>
                <c:pt idx="65">
                  <c:v>0.90514825364486284</c:v>
                </c:pt>
                <c:pt idx="66">
                  <c:v>0.92166855440646833</c:v>
                </c:pt>
                <c:pt idx="67">
                  <c:v>0.93540907060309653</c:v>
                </c:pt>
                <c:pt idx="68">
                  <c:v>0.94680601284626631</c:v>
                </c:pt>
                <c:pt idx="69">
                  <c:v>0.95623745812773731</c:v>
                </c:pt>
                <c:pt idx="70">
                  <c:v>0.96402758007581557</c:v>
                </c:pt>
                <c:pt idx="71">
                  <c:v>0.9704519366134523</c:v>
                </c:pt>
                <c:pt idx="72">
                  <c:v>0.97574313003145008</c:v>
                </c:pt>
                <c:pt idx="73">
                  <c:v>0.98009639626619005</c:v>
                </c:pt>
                <c:pt idx="74">
                  <c:v>0.98367485769367924</c:v>
                </c:pt>
                <c:pt idx="75">
                  <c:v>0.98661429815142943</c:v>
                </c:pt>
                <c:pt idx="76">
                  <c:v>0.98902740220109842</c:v>
                </c:pt>
                <c:pt idx="77">
                  <c:v>0.99100745367811705</c:v>
                </c:pt>
                <c:pt idx="78">
                  <c:v>0.99263152020112766</c:v>
                </c:pt>
                <c:pt idx="79">
                  <c:v>0.99396316735058277</c:v>
                </c:pt>
                <c:pt idx="80">
                  <c:v>0.99505475368673002</c:v>
                </c:pt>
                <c:pt idx="81">
                  <c:v>0.99594935922189987</c:v>
                </c:pt>
                <c:pt idx="82">
                  <c:v>0.99668239783965096</c:v>
                </c:pt>
                <c:pt idx="83">
                  <c:v>0.99728296009914186</c:v>
                </c:pt>
                <c:pt idx="84">
                  <c:v>0.99777492793427935</c:v>
                </c:pt>
                <c:pt idx="85">
                  <c:v>0.99817789761119857</c:v>
                </c:pt>
                <c:pt idx="86">
                  <c:v>0.99850794233232654</c:v>
                </c:pt>
                <c:pt idx="87">
                  <c:v>0.99877824128113113</c:v>
                </c:pt>
                <c:pt idx="88">
                  <c:v>0.9989995977858408</c:v>
                </c:pt>
                <c:pt idx="89">
                  <c:v>0.99918086567002773</c:v>
                </c:pt>
                <c:pt idx="90">
                  <c:v>0.99932929973906692</c:v>
                </c:pt>
                <c:pt idx="91">
                  <c:v>0.99945084368779735</c:v>
                </c:pt>
                <c:pt idx="92">
                  <c:v>0.99955036645953332</c:v>
                </c:pt>
                <c:pt idx="93">
                  <c:v>0.99963185619007322</c:v>
                </c:pt>
                <c:pt idx="94">
                  <c:v>0.99969857928388062</c:v>
                </c:pt>
                <c:pt idx="95">
                  <c:v>0.9997532108480276</c:v>
                </c:pt>
                <c:pt idx="96">
                  <c:v>0.99979794161218449</c:v>
                </c:pt>
                <c:pt idx="97">
                  <c:v>0.99983456555429673</c:v>
                </c:pt>
                <c:pt idx="98">
                  <c:v>0.9998645517007605</c:v>
                </c:pt>
                <c:pt idx="99">
                  <c:v>0.99988910295055433</c:v>
                </c:pt>
                <c:pt idx="100">
                  <c:v>0.999909204262595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1BEA-45FB-8E0B-A2355755759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68416584"/>
        <c:axId val="468420520"/>
      </c:scatterChart>
      <c:valAx>
        <c:axId val="468416584"/>
        <c:scaling>
          <c:orientation val="minMax"/>
          <c:max val="5"/>
          <c:min val="-5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accent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68420520"/>
        <c:crossesAt val="0"/>
        <c:crossBetween val="midCat"/>
      </c:valAx>
      <c:valAx>
        <c:axId val="468420520"/>
        <c:scaling>
          <c:orientation val="minMax"/>
          <c:max val="1"/>
          <c:min val="-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solidFill>
              <a:schemeClr val="accent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6841658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smoothMarker"/>
        <c:varyColors val="0"/>
        <c:ser>
          <c:idx val="0"/>
          <c:order val="0"/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Sheet1!$A$1:$A$121</c:f>
              <c:numCache>
                <c:formatCode>General</c:formatCode>
                <c:ptCount val="121"/>
                <c:pt idx="0">
                  <c:v>-5</c:v>
                </c:pt>
                <c:pt idx="1">
                  <c:v>-4.9000000000000004</c:v>
                </c:pt>
                <c:pt idx="2">
                  <c:v>-4.8</c:v>
                </c:pt>
                <c:pt idx="3">
                  <c:v>-4.7</c:v>
                </c:pt>
                <c:pt idx="4">
                  <c:v>-4.5999999999999996</c:v>
                </c:pt>
                <c:pt idx="5">
                  <c:v>-4.5</c:v>
                </c:pt>
                <c:pt idx="6">
                  <c:v>-4.4000000000000004</c:v>
                </c:pt>
                <c:pt idx="7">
                  <c:v>-4.3</c:v>
                </c:pt>
                <c:pt idx="8">
                  <c:v>-4.2</c:v>
                </c:pt>
                <c:pt idx="9">
                  <c:v>-4.0999999999999996</c:v>
                </c:pt>
                <c:pt idx="10">
                  <c:v>-4</c:v>
                </c:pt>
                <c:pt idx="11">
                  <c:v>-3.9</c:v>
                </c:pt>
                <c:pt idx="12">
                  <c:v>-3.8</c:v>
                </c:pt>
                <c:pt idx="13">
                  <c:v>-3.7</c:v>
                </c:pt>
                <c:pt idx="14">
                  <c:v>-3.6</c:v>
                </c:pt>
                <c:pt idx="15">
                  <c:v>-3.5000000000000102</c:v>
                </c:pt>
                <c:pt idx="16">
                  <c:v>-3.4000000000000101</c:v>
                </c:pt>
                <c:pt idx="17">
                  <c:v>-3.30000000000001</c:v>
                </c:pt>
                <c:pt idx="18">
                  <c:v>-3.2000000000000099</c:v>
                </c:pt>
                <c:pt idx="19">
                  <c:v>-3.1000000000000099</c:v>
                </c:pt>
                <c:pt idx="20">
                  <c:v>-3.0000000000000102</c:v>
                </c:pt>
                <c:pt idx="21">
                  <c:v>-2.9000000000000101</c:v>
                </c:pt>
                <c:pt idx="22">
                  <c:v>-2.80000000000001</c:v>
                </c:pt>
                <c:pt idx="23">
                  <c:v>-2.7000000000000099</c:v>
                </c:pt>
                <c:pt idx="24">
                  <c:v>-2.6000000000000099</c:v>
                </c:pt>
                <c:pt idx="25">
                  <c:v>-2.5000000000000102</c:v>
                </c:pt>
                <c:pt idx="26">
                  <c:v>-2.4000000000000101</c:v>
                </c:pt>
                <c:pt idx="27">
                  <c:v>-2.30000000000001</c:v>
                </c:pt>
                <c:pt idx="28">
                  <c:v>-2.2000000000000099</c:v>
                </c:pt>
                <c:pt idx="29">
                  <c:v>-2.1000000000000099</c:v>
                </c:pt>
                <c:pt idx="30">
                  <c:v>-2.0000000000000102</c:v>
                </c:pt>
                <c:pt idx="31">
                  <c:v>-1.9000000000000099</c:v>
                </c:pt>
                <c:pt idx="32">
                  <c:v>-1.80000000000001</c:v>
                </c:pt>
                <c:pt idx="33">
                  <c:v>-1.7000000000000099</c:v>
                </c:pt>
                <c:pt idx="34">
                  <c:v>-1.6000000000000101</c:v>
                </c:pt>
                <c:pt idx="35">
                  <c:v>-1.50000000000001</c:v>
                </c:pt>
                <c:pt idx="36">
                  <c:v>-1.4000000000000099</c:v>
                </c:pt>
                <c:pt idx="37">
                  <c:v>-1.30000000000001</c:v>
                </c:pt>
                <c:pt idx="38">
                  <c:v>-1.2000000000000099</c:v>
                </c:pt>
                <c:pt idx="39">
                  <c:v>-1.1000000000000101</c:v>
                </c:pt>
                <c:pt idx="40">
                  <c:v>-1.00000000000001</c:v>
                </c:pt>
                <c:pt idx="41">
                  <c:v>-0.90000000000001001</c:v>
                </c:pt>
                <c:pt idx="42">
                  <c:v>-0.80000000000001004</c:v>
                </c:pt>
                <c:pt idx="43">
                  <c:v>-0.70000000000002005</c:v>
                </c:pt>
                <c:pt idx="44">
                  <c:v>-0.60000000000001996</c:v>
                </c:pt>
                <c:pt idx="45">
                  <c:v>-0.50000000000001998</c:v>
                </c:pt>
                <c:pt idx="46">
                  <c:v>-0.40000000000002001</c:v>
                </c:pt>
                <c:pt idx="47">
                  <c:v>-0.30000000000001997</c:v>
                </c:pt>
                <c:pt idx="48">
                  <c:v>-0.20000000000002</c:v>
                </c:pt>
                <c:pt idx="49">
                  <c:v>-0.10000000000002</c:v>
                </c:pt>
                <c:pt idx="50">
                  <c:v>0</c:v>
                </c:pt>
                <c:pt idx="51">
                  <c:v>9.9999999999980105E-2</c:v>
                </c:pt>
                <c:pt idx="52">
                  <c:v>0.19999999999998</c:v>
                </c:pt>
                <c:pt idx="53">
                  <c:v>0.29999999999998</c:v>
                </c:pt>
                <c:pt idx="54">
                  <c:v>0.39999999999997998</c:v>
                </c:pt>
                <c:pt idx="55">
                  <c:v>0.49999999999998002</c:v>
                </c:pt>
                <c:pt idx="56">
                  <c:v>0.59999999999997999</c:v>
                </c:pt>
                <c:pt idx="57">
                  <c:v>0.69999999999997997</c:v>
                </c:pt>
                <c:pt idx="58">
                  <c:v>0.79999999999997995</c:v>
                </c:pt>
                <c:pt idx="59">
                  <c:v>0.89999999999998004</c:v>
                </c:pt>
                <c:pt idx="60">
                  <c:v>0.99999999999998002</c:v>
                </c:pt>
                <c:pt idx="61">
                  <c:v>1.0999999999999801</c:v>
                </c:pt>
                <c:pt idx="62">
                  <c:v>1.19999999999998</c:v>
                </c:pt>
                <c:pt idx="63">
                  <c:v>1.2999999999999801</c:v>
                </c:pt>
                <c:pt idx="64">
                  <c:v>1.3999999999999799</c:v>
                </c:pt>
                <c:pt idx="65">
                  <c:v>1.49999999999998</c:v>
                </c:pt>
                <c:pt idx="66">
                  <c:v>1.5999999999999801</c:v>
                </c:pt>
                <c:pt idx="67">
                  <c:v>1.69999999999998</c:v>
                </c:pt>
                <c:pt idx="68">
                  <c:v>1.7999999999999801</c:v>
                </c:pt>
                <c:pt idx="69">
                  <c:v>1.8999999999999799</c:v>
                </c:pt>
                <c:pt idx="70">
                  <c:v>1.99999999999998</c:v>
                </c:pt>
                <c:pt idx="71">
                  <c:v>2.0999999999999699</c:v>
                </c:pt>
                <c:pt idx="72">
                  <c:v>2.19999999999997</c:v>
                </c:pt>
                <c:pt idx="73">
                  <c:v>2.2999999999999701</c:v>
                </c:pt>
                <c:pt idx="74">
                  <c:v>2.3999999999999702</c:v>
                </c:pt>
                <c:pt idx="75">
                  <c:v>2.4999999999999698</c:v>
                </c:pt>
                <c:pt idx="76">
                  <c:v>2.5999999999999699</c:v>
                </c:pt>
                <c:pt idx="77">
                  <c:v>2.69999999999997</c:v>
                </c:pt>
                <c:pt idx="78">
                  <c:v>2.7999999999999701</c:v>
                </c:pt>
                <c:pt idx="79">
                  <c:v>2.8999999999999702</c:v>
                </c:pt>
                <c:pt idx="80">
                  <c:v>2.9999999999999698</c:v>
                </c:pt>
                <c:pt idx="81">
                  <c:v>3.0999999999999699</c:v>
                </c:pt>
                <c:pt idx="82">
                  <c:v>3.19999999999997</c:v>
                </c:pt>
                <c:pt idx="83">
                  <c:v>3.2999999999999701</c:v>
                </c:pt>
                <c:pt idx="84">
                  <c:v>3.3999999999999702</c:v>
                </c:pt>
                <c:pt idx="85">
                  <c:v>3.4999999999999698</c:v>
                </c:pt>
                <c:pt idx="86">
                  <c:v>3.5999999999999699</c:v>
                </c:pt>
                <c:pt idx="87">
                  <c:v>3.69999999999997</c:v>
                </c:pt>
                <c:pt idx="88">
                  <c:v>3.7999999999999701</c:v>
                </c:pt>
                <c:pt idx="89">
                  <c:v>3.8999999999999702</c:v>
                </c:pt>
                <c:pt idx="90">
                  <c:v>3.9999999999999698</c:v>
                </c:pt>
                <c:pt idx="91">
                  <c:v>4.0999999999999703</c:v>
                </c:pt>
                <c:pt idx="92">
                  <c:v>4.19999999999997</c:v>
                </c:pt>
                <c:pt idx="93">
                  <c:v>4.2999999999999696</c:v>
                </c:pt>
                <c:pt idx="94">
                  <c:v>4.3999999999999702</c:v>
                </c:pt>
                <c:pt idx="95">
                  <c:v>4.4999999999999698</c:v>
                </c:pt>
                <c:pt idx="96">
                  <c:v>4.5999999999999703</c:v>
                </c:pt>
                <c:pt idx="97">
                  <c:v>4.69999999999997</c:v>
                </c:pt>
                <c:pt idx="98">
                  <c:v>4.7999999999999696</c:v>
                </c:pt>
                <c:pt idx="99">
                  <c:v>4.8999999999999604</c:v>
                </c:pt>
                <c:pt idx="100">
                  <c:v>4.99999999999996</c:v>
                </c:pt>
              </c:numCache>
            </c:numRef>
          </c:xVal>
          <c:yVal>
            <c:numRef>
              <c:f>Sheet1!$C$1:$C$121</c:f>
              <c:numCache>
                <c:formatCode>General</c:formatCode>
                <c:ptCount val="121"/>
                <c:pt idx="0">
                  <c:v>6.6928509242848554E-3</c:v>
                </c:pt>
                <c:pt idx="1">
                  <c:v>7.3915413442819707E-3</c:v>
                </c:pt>
                <c:pt idx="2">
                  <c:v>8.1625711531598966E-3</c:v>
                </c:pt>
                <c:pt idx="3">
                  <c:v>9.0132986528478221E-3</c:v>
                </c:pt>
                <c:pt idx="4">
                  <c:v>9.9518018669043241E-3</c:v>
                </c:pt>
                <c:pt idx="5">
                  <c:v>1.098694263059318E-2</c:v>
                </c:pt>
                <c:pt idx="6">
                  <c:v>1.2128434984274237E-2</c:v>
                </c:pt>
                <c:pt idx="7">
                  <c:v>1.3386917827664779E-2</c:v>
                </c:pt>
                <c:pt idx="8">
                  <c:v>1.4774031693273055E-2</c:v>
                </c:pt>
                <c:pt idx="9">
                  <c:v>1.6302499371440946E-2</c:v>
                </c:pt>
                <c:pt idx="10">
                  <c:v>1.7986209962091559E-2</c:v>
                </c:pt>
                <c:pt idx="11">
                  <c:v>1.984030573407751E-2</c:v>
                </c:pt>
                <c:pt idx="12">
                  <c:v>2.1881270936130476E-2</c:v>
                </c:pt>
                <c:pt idx="13">
                  <c:v>2.4127021417669196E-2</c:v>
                </c:pt>
                <c:pt idx="14">
                  <c:v>2.6596993576865856E-2</c:v>
                </c:pt>
                <c:pt idx="15">
                  <c:v>2.9312230751356028E-2</c:v>
                </c:pt>
                <c:pt idx="16">
                  <c:v>3.2295464698450196E-2</c:v>
                </c:pt>
                <c:pt idx="17">
                  <c:v>3.5571189272635827E-2</c:v>
                </c:pt>
                <c:pt idx="18">
                  <c:v>3.9165722796763981E-2</c:v>
                </c:pt>
                <c:pt idx="19">
                  <c:v>4.3107254941085714E-2</c:v>
                </c:pt>
                <c:pt idx="20">
                  <c:v>4.7425873177566316E-2</c:v>
                </c:pt>
                <c:pt idx="21">
                  <c:v>5.2153563078417231E-2</c:v>
                </c:pt>
                <c:pt idx="22">
                  <c:v>5.73241758988682E-2</c:v>
                </c:pt>
                <c:pt idx="23">
                  <c:v>6.2973356056995902E-2</c:v>
                </c:pt>
                <c:pt idx="24">
                  <c:v>6.9138420343346191E-2</c:v>
                </c:pt>
                <c:pt idx="25">
                  <c:v>7.5858180021242838E-2</c:v>
                </c:pt>
                <c:pt idx="26">
                  <c:v>8.3172696493921602E-2</c:v>
                </c:pt>
                <c:pt idx="27">
                  <c:v>9.11229610148553E-2</c:v>
                </c:pt>
                <c:pt idx="28">
                  <c:v>9.9750489119684246E-2</c:v>
                </c:pt>
                <c:pt idx="29">
                  <c:v>0.109096821195612</c:v>
                </c:pt>
                <c:pt idx="30">
                  <c:v>0.11920292202211646</c:v>
                </c:pt>
                <c:pt idx="31">
                  <c:v>0.13010847436299672</c:v>
                </c:pt>
                <c:pt idx="32">
                  <c:v>0.14185106490048657</c:v>
                </c:pt>
                <c:pt idx="33">
                  <c:v>0.15446526508353342</c:v>
                </c:pt>
                <c:pt idx="34">
                  <c:v>0.1679816148660741</c:v>
                </c:pt>
                <c:pt idx="35">
                  <c:v>0.18242552380635485</c:v>
                </c:pt>
                <c:pt idx="36">
                  <c:v>0.1978161114414167</c:v>
                </c:pt>
                <c:pt idx="37">
                  <c:v>0.2141650169574397</c:v>
                </c:pt>
                <c:pt idx="38">
                  <c:v>0.23147521650098057</c:v>
                </c:pt>
                <c:pt idx="39">
                  <c:v>0.24973989440488048</c:v>
                </c:pt>
                <c:pt idx="40">
                  <c:v>0.26894142136999316</c:v>
                </c:pt>
                <c:pt idx="41">
                  <c:v>0.289050497374994</c:v>
                </c:pt>
                <c:pt idx="42">
                  <c:v>0.31002551887238539</c:v>
                </c:pt>
                <c:pt idx="43">
                  <c:v>0.33181222783182945</c:v>
                </c:pt>
                <c:pt idx="44">
                  <c:v>0.35434369377419994</c:v>
                </c:pt>
                <c:pt idx="45">
                  <c:v>0.37754066879814074</c:v>
                </c:pt>
                <c:pt idx="46">
                  <c:v>0.40131233988754322</c:v>
                </c:pt>
                <c:pt idx="47">
                  <c:v>0.42555748318833608</c:v>
                </c:pt>
                <c:pt idx="48">
                  <c:v>0.45016600268751711</c:v>
                </c:pt>
                <c:pt idx="49">
                  <c:v>0.47502081252105499</c:v>
                </c:pt>
                <c:pt idx="50">
                  <c:v>0.5</c:v>
                </c:pt>
                <c:pt idx="51">
                  <c:v>0.52497918747893502</c:v>
                </c:pt>
                <c:pt idx="52">
                  <c:v>0.54983399731247296</c:v>
                </c:pt>
                <c:pt idx="53">
                  <c:v>0.57444251681165415</c:v>
                </c:pt>
                <c:pt idx="54">
                  <c:v>0.59868766011244712</c:v>
                </c:pt>
                <c:pt idx="55">
                  <c:v>0.62245933120184982</c:v>
                </c:pt>
                <c:pt idx="56">
                  <c:v>0.64565630622579084</c:v>
                </c:pt>
                <c:pt idx="57">
                  <c:v>0.66818777216816172</c:v>
                </c:pt>
                <c:pt idx="58">
                  <c:v>0.68997448112760817</c:v>
                </c:pt>
                <c:pt idx="59">
                  <c:v>0.7109495026249999</c:v>
                </c:pt>
                <c:pt idx="60">
                  <c:v>0.73105857863000101</c:v>
                </c:pt>
                <c:pt idx="61">
                  <c:v>0.75026010559511391</c:v>
                </c:pt>
                <c:pt idx="62">
                  <c:v>0.7685247834990141</c:v>
                </c:pt>
                <c:pt idx="63">
                  <c:v>0.78583498304255528</c:v>
                </c:pt>
                <c:pt idx="64">
                  <c:v>0.80218388855857858</c:v>
                </c:pt>
                <c:pt idx="65">
                  <c:v>0.81757447619364065</c:v>
                </c:pt>
                <c:pt idx="66">
                  <c:v>0.83201838513392168</c:v>
                </c:pt>
                <c:pt idx="67">
                  <c:v>0.84553473491646269</c:v>
                </c:pt>
                <c:pt idx="68">
                  <c:v>0.85814893509950985</c:v>
                </c:pt>
                <c:pt idx="69">
                  <c:v>0.8698915256369999</c:v>
                </c:pt>
                <c:pt idx="70">
                  <c:v>0.88079707797788032</c:v>
                </c:pt>
                <c:pt idx="71">
                  <c:v>0.89090317880438408</c:v>
                </c:pt>
                <c:pt idx="72">
                  <c:v>0.90024951088031213</c:v>
                </c:pt>
                <c:pt idx="73">
                  <c:v>0.90887703898514138</c:v>
                </c:pt>
                <c:pt idx="74">
                  <c:v>0.91682730350607544</c:v>
                </c:pt>
                <c:pt idx="75">
                  <c:v>0.92414181997875444</c:v>
                </c:pt>
                <c:pt idx="76">
                  <c:v>0.93086157965665117</c:v>
                </c:pt>
                <c:pt idx="77">
                  <c:v>0.93702664394300184</c:v>
                </c:pt>
                <c:pt idx="78">
                  <c:v>0.94267582410112971</c:v>
                </c:pt>
                <c:pt idx="79">
                  <c:v>0.94784643692158077</c:v>
                </c:pt>
                <c:pt idx="80">
                  <c:v>0.95257412682243192</c:v>
                </c:pt>
                <c:pt idx="81">
                  <c:v>0.95689274505891264</c:v>
                </c:pt>
                <c:pt idx="82">
                  <c:v>0.96083427720323444</c:v>
                </c:pt>
                <c:pt idx="83">
                  <c:v>0.96442881072736286</c:v>
                </c:pt>
                <c:pt idx="84">
                  <c:v>0.96770453530154854</c:v>
                </c:pt>
                <c:pt idx="85">
                  <c:v>0.97068776924864275</c:v>
                </c:pt>
                <c:pt idx="86">
                  <c:v>0.97340300642313349</c:v>
                </c:pt>
                <c:pt idx="87">
                  <c:v>0.97587297858233013</c:v>
                </c:pt>
                <c:pt idx="88">
                  <c:v>0.97811872906386887</c:v>
                </c:pt>
                <c:pt idx="89">
                  <c:v>0.98015969426592187</c:v>
                </c:pt>
                <c:pt idx="90">
                  <c:v>0.98201379003790801</c:v>
                </c:pt>
                <c:pt idx="91">
                  <c:v>0.98369750062855865</c:v>
                </c:pt>
                <c:pt idx="92">
                  <c:v>0.98522596830672649</c:v>
                </c:pt>
                <c:pt idx="93">
                  <c:v>0.98661308217233468</c:v>
                </c:pt>
                <c:pt idx="94">
                  <c:v>0.98787156501572526</c:v>
                </c:pt>
                <c:pt idx="95">
                  <c:v>0.98901305736940648</c:v>
                </c:pt>
                <c:pt idx="96">
                  <c:v>0.9900481981330953</c:v>
                </c:pt>
                <c:pt idx="97">
                  <c:v>0.99098670134715194</c:v>
                </c:pt>
                <c:pt idx="98">
                  <c:v>0.9918374288468399</c:v>
                </c:pt>
                <c:pt idx="99">
                  <c:v>0.99260845865571767</c:v>
                </c:pt>
                <c:pt idx="100">
                  <c:v>0.99330714907571482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51FA-4DA0-8826-1FA33936115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67050152"/>
        <c:axId val="767054744"/>
      </c:scatterChart>
      <c:valAx>
        <c:axId val="767050152"/>
        <c:scaling>
          <c:orientation val="minMax"/>
          <c:max val="5"/>
          <c:min val="-5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accent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67054744"/>
        <c:crosses val="autoZero"/>
        <c:crossBetween val="midCat"/>
      </c:valAx>
      <c:valAx>
        <c:axId val="767054744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accent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6705015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smoothMarker"/>
        <c:varyColors val="0"/>
        <c:ser>
          <c:idx val="0"/>
          <c:order val="0"/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Sheet1!$A$1:$A$121</c:f>
              <c:numCache>
                <c:formatCode>General</c:formatCode>
                <c:ptCount val="121"/>
                <c:pt idx="0">
                  <c:v>-5</c:v>
                </c:pt>
                <c:pt idx="1">
                  <c:v>-4.9000000000000004</c:v>
                </c:pt>
                <c:pt idx="2">
                  <c:v>-4.8</c:v>
                </c:pt>
                <c:pt idx="3">
                  <c:v>-4.7</c:v>
                </c:pt>
                <c:pt idx="4">
                  <c:v>-4.5999999999999996</c:v>
                </c:pt>
                <c:pt idx="5">
                  <c:v>-4.5</c:v>
                </c:pt>
                <c:pt idx="6">
                  <c:v>-4.4000000000000004</c:v>
                </c:pt>
                <c:pt idx="7">
                  <c:v>-4.3</c:v>
                </c:pt>
                <c:pt idx="8">
                  <c:v>-4.2</c:v>
                </c:pt>
                <c:pt idx="9">
                  <c:v>-4.0999999999999996</c:v>
                </c:pt>
                <c:pt idx="10">
                  <c:v>-4</c:v>
                </c:pt>
                <c:pt idx="11">
                  <c:v>-3.9</c:v>
                </c:pt>
                <c:pt idx="12">
                  <c:v>-3.8</c:v>
                </c:pt>
                <c:pt idx="13">
                  <c:v>-3.7</c:v>
                </c:pt>
                <c:pt idx="14">
                  <c:v>-3.6</c:v>
                </c:pt>
                <c:pt idx="15">
                  <c:v>-3.5000000000000102</c:v>
                </c:pt>
                <c:pt idx="16">
                  <c:v>-3.4000000000000101</c:v>
                </c:pt>
                <c:pt idx="17">
                  <c:v>-3.30000000000001</c:v>
                </c:pt>
                <c:pt idx="18">
                  <c:v>-3.2000000000000099</c:v>
                </c:pt>
                <c:pt idx="19">
                  <c:v>-3.1000000000000099</c:v>
                </c:pt>
                <c:pt idx="20">
                  <c:v>-3.0000000000000102</c:v>
                </c:pt>
                <c:pt idx="21">
                  <c:v>-2.9000000000000101</c:v>
                </c:pt>
                <c:pt idx="22">
                  <c:v>-2.80000000000001</c:v>
                </c:pt>
                <c:pt idx="23">
                  <c:v>-2.7000000000000099</c:v>
                </c:pt>
                <c:pt idx="24">
                  <c:v>-2.6000000000000099</c:v>
                </c:pt>
                <c:pt idx="25">
                  <c:v>-2.5000000000000102</c:v>
                </c:pt>
                <c:pt idx="26">
                  <c:v>-2.4000000000000101</c:v>
                </c:pt>
                <c:pt idx="27">
                  <c:v>-2.30000000000001</c:v>
                </c:pt>
                <c:pt idx="28">
                  <c:v>-2.2000000000000099</c:v>
                </c:pt>
                <c:pt idx="29">
                  <c:v>-2.1000000000000099</c:v>
                </c:pt>
                <c:pt idx="30">
                  <c:v>-2.0000000000000102</c:v>
                </c:pt>
                <c:pt idx="31">
                  <c:v>-1.9000000000000099</c:v>
                </c:pt>
                <c:pt idx="32">
                  <c:v>-1.80000000000001</c:v>
                </c:pt>
                <c:pt idx="33">
                  <c:v>-1.7000000000000099</c:v>
                </c:pt>
                <c:pt idx="34">
                  <c:v>-1.6000000000000101</c:v>
                </c:pt>
                <c:pt idx="35">
                  <c:v>-1.50000000000001</c:v>
                </c:pt>
                <c:pt idx="36">
                  <c:v>-1.4000000000000099</c:v>
                </c:pt>
                <c:pt idx="37">
                  <c:v>-1.30000000000001</c:v>
                </c:pt>
                <c:pt idx="38">
                  <c:v>-1.2000000000000099</c:v>
                </c:pt>
                <c:pt idx="39">
                  <c:v>-1.1000000000000101</c:v>
                </c:pt>
                <c:pt idx="40">
                  <c:v>-1.00000000000001</c:v>
                </c:pt>
                <c:pt idx="41">
                  <c:v>-0.90000000000001001</c:v>
                </c:pt>
                <c:pt idx="42">
                  <c:v>-0.80000000000001004</c:v>
                </c:pt>
                <c:pt idx="43">
                  <c:v>-0.70000000000002005</c:v>
                </c:pt>
                <c:pt idx="44">
                  <c:v>-0.60000000000001996</c:v>
                </c:pt>
                <c:pt idx="45">
                  <c:v>-0.50000000000001998</c:v>
                </c:pt>
                <c:pt idx="46">
                  <c:v>-0.40000000000002001</c:v>
                </c:pt>
                <c:pt idx="47">
                  <c:v>-0.30000000000001997</c:v>
                </c:pt>
                <c:pt idx="48">
                  <c:v>-0.20000000000002</c:v>
                </c:pt>
                <c:pt idx="49">
                  <c:v>-0.10000000000002</c:v>
                </c:pt>
                <c:pt idx="50">
                  <c:v>0</c:v>
                </c:pt>
                <c:pt idx="51">
                  <c:v>9.9999999999980105E-2</c:v>
                </c:pt>
                <c:pt idx="52">
                  <c:v>0.19999999999998</c:v>
                </c:pt>
                <c:pt idx="53">
                  <c:v>0.29999999999998</c:v>
                </c:pt>
                <c:pt idx="54">
                  <c:v>0.39999999999997998</c:v>
                </c:pt>
                <c:pt idx="55">
                  <c:v>0.49999999999998002</c:v>
                </c:pt>
                <c:pt idx="56">
                  <c:v>0.59999999999997999</c:v>
                </c:pt>
                <c:pt idx="57">
                  <c:v>0.69999999999997997</c:v>
                </c:pt>
                <c:pt idx="58">
                  <c:v>0.79999999999997995</c:v>
                </c:pt>
                <c:pt idx="59">
                  <c:v>0.89999999999998004</c:v>
                </c:pt>
                <c:pt idx="60">
                  <c:v>0.99999999999998002</c:v>
                </c:pt>
                <c:pt idx="61">
                  <c:v>1.0999999999999801</c:v>
                </c:pt>
                <c:pt idx="62">
                  <c:v>1.19999999999998</c:v>
                </c:pt>
                <c:pt idx="63">
                  <c:v>1.2999999999999801</c:v>
                </c:pt>
                <c:pt idx="64">
                  <c:v>1.3999999999999799</c:v>
                </c:pt>
                <c:pt idx="65">
                  <c:v>1.49999999999998</c:v>
                </c:pt>
                <c:pt idx="66">
                  <c:v>1.5999999999999801</c:v>
                </c:pt>
                <c:pt idx="67">
                  <c:v>1.69999999999998</c:v>
                </c:pt>
                <c:pt idx="68">
                  <c:v>1.7999999999999801</c:v>
                </c:pt>
                <c:pt idx="69">
                  <c:v>1.8999999999999799</c:v>
                </c:pt>
                <c:pt idx="70">
                  <c:v>1.99999999999998</c:v>
                </c:pt>
                <c:pt idx="71">
                  <c:v>2.0999999999999699</c:v>
                </c:pt>
                <c:pt idx="72">
                  <c:v>2.19999999999997</c:v>
                </c:pt>
                <c:pt idx="73">
                  <c:v>2.2999999999999701</c:v>
                </c:pt>
                <c:pt idx="74">
                  <c:v>2.3999999999999702</c:v>
                </c:pt>
                <c:pt idx="75">
                  <c:v>2.4999999999999698</c:v>
                </c:pt>
                <c:pt idx="76">
                  <c:v>2.5999999999999699</c:v>
                </c:pt>
                <c:pt idx="77">
                  <c:v>2.69999999999997</c:v>
                </c:pt>
                <c:pt idx="78">
                  <c:v>2.7999999999999701</c:v>
                </c:pt>
                <c:pt idx="79">
                  <c:v>2.8999999999999702</c:v>
                </c:pt>
                <c:pt idx="80">
                  <c:v>2.9999999999999698</c:v>
                </c:pt>
                <c:pt idx="81">
                  <c:v>3.0999999999999699</c:v>
                </c:pt>
                <c:pt idx="82">
                  <c:v>3.19999999999997</c:v>
                </c:pt>
                <c:pt idx="83">
                  <c:v>3.2999999999999701</c:v>
                </c:pt>
                <c:pt idx="84">
                  <c:v>3.3999999999999702</c:v>
                </c:pt>
                <c:pt idx="85">
                  <c:v>3.4999999999999698</c:v>
                </c:pt>
                <c:pt idx="86">
                  <c:v>3.5999999999999699</c:v>
                </c:pt>
                <c:pt idx="87">
                  <c:v>3.69999999999997</c:v>
                </c:pt>
                <c:pt idx="88">
                  <c:v>3.7999999999999701</c:v>
                </c:pt>
                <c:pt idx="89">
                  <c:v>3.8999999999999702</c:v>
                </c:pt>
                <c:pt idx="90">
                  <c:v>3.9999999999999698</c:v>
                </c:pt>
                <c:pt idx="91">
                  <c:v>4.0999999999999703</c:v>
                </c:pt>
                <c:pt idx="92">
                  <c:v>4.19999999999997</c:v>
                </c:pt>
                <c:pt idx="93">
                  <c:v>4.2999999999999696</c:v>
                </c:pt>
                <c:pt idx="94">
                  <c:v>4.3999999999999702</c:v>
                </c:pt>
                <c:pt idx="95">
                  <c:v>4.4999999999999698</c:v>
                </c:pt>
                <c:pt idx="96">
                  <c:v>4.5999999999999703</c:v>
                </c:pt>
                <c:pt idx="97">
                  <c:v>4.69999999999997</c:v>
                </c:pt>
                <c:pt idx="98">
                  <c:v>4.7999999999999696</c:v>
                </c:pt>
                <c:pt idx="99">
                  <c:v>4.8999999999999604</c:v>
                </c:pt>
                <c:pt idx="100">
                  <c:v>4.99999999999996</c:v>
                </c:pt>
              </c:numCache>
            </c:numRef>
          </c:xVal>
          <c:yVal>
            <c:numRef>
              <c:f>Sheet1!$D$1:$D$121</c:f>
              <c:numCache>
                <c:formatCode>General</c:formatCode>
                <c:ptCount val="12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9.9999999999980105E-2</c:v>
                </c:pt>
                <c:pt idx="52">
                  <c:v>0.19999999999998</c:v>
                </c:pt>
                <c:pt idx="53">
                  <c:v>0.29999999999998</c:v>
                </c:pt>
                <c:pt idx="54">
                  <c:v>0.39999999999997998</c:v>
                </c:pt>
                <c:pt idx="55">
                  <c:v>0.49999999999998002</c:v>
                </c:pt>
                <c:pt idx="56">
                  <c:v>0.59999999999997999</c:v>
                </c:pt>
                <c:pt idx="57">
                  <c:v>0.69999999999997997</c:v>
                </c:pt>
                <c:pt idx="58">
                  <c:v>0.79999999999997995</c:v>
                </c:pt>
                <c:pt idx="59">
                  <c:v>0.89999999999998004</c:v>
                </c:pt>
                <c:pt idx="60">
                  <c:v>0.99999999999998002</c:v>
                </c:pt>
                <c:pt idx="61">
                  <c:v>1.0999999999999801</c:v>
                </c:pt>
                <c:pt idx="62">
                  <c:v>1.19999999999998</c:v>
                </c:pt>
                <c:pt idx="63">
                  <c:v>1.2999999999999801</c:v>
                </c:pt>
                <c:pt idx="64">
                  <c:v>1.3999999999999799</c:v>
                </c:pt>
                <c:pt idx="65">
                  <c:v>1.49999999999998</c:v>
                </c:pt>
                <c:pt idx="66">
                  <c:v>1.5999999999999801</c:v>
                </c:pt>
                <c:pt idx="67">
                  <c:v>1.69999999999998</c:v>
                </c:pt>
                <c:pt idx="68">
                  <c:v>1.7999999999999801</c:v>
                </c:pt>
                <c:pt idx="69">
                  <c:v>1.8999999999999799</c:v>
                </c:pt>
                <c:pt idx="70">
                  <c:v>1.99999999999998</c:v>
                </c:pt>
                <c:pt idx="71">
                  <c:v>2.0999999999999699</c:v>
                </c:pt>
                <c:pt idx="72">
                  <c:v>2.19999999999997</c:v>
                </c:pt>
                <c:pt idx="73">
                  <c:v>2.2999999999999701</c:v>
                </c:pt>
                <c:pt idx="74">
                  <c:v>2.3999999999999702</c:v>
                </c:pt>
                <c:pt idx="75">
                  <c:v>2.4999999999999698</c:v>
                </c:pt>
                <c:pt idx="76">
                  <c:v>2.5999999999999699</c:v>
                </c:pt>
                <c:pt idx="77">
                  <c:v>2.69999999999997</c:v>
                </c:pt>
                <c:pt idx="78">
                  <c:v>2.7999999999999701</c:v>
                </c:pt>
                <c:pt idx="79">
                  <c:v>2.8999999999999702</c:v>
                </c:pt>
                <c:pt idx="80">
                  <c:v>2.9999999999999698</c:v>
                </c:pt>
                <c:pt idx="81">
                  <c:v>3.0999999999999699</c:v>
                </c:pt>
                <c:pt idx="82">
                  <c:v>3.19999999999997</c:v>
                </c:pt>
                <c:pt idx="83">
                  <c:v>3.2999999999999701</c:v>
                </c:pt>
                <c:pt idx="84">
                  <c:v>3.3999999999999702</c:v>
                </c:pt>
                <c:pt idx="85">
                  <c:v>3.4999999999999698</c:v>
                </c:pt>
                <c:pt idx="86">
                  <c:v>3.5999999999999699</c:v>
                </c:pt>
                <c:pt idx="87">
                  <c:v>3.69999999999997</c:v>
                </c:pt>
                <c:pt idx="88">
                  <c:v>3.7999999999999701</c:v>
                </c:pt>
                <c:pt idx="89">
                  <c:v>3.8999999999999702</c:v>
                </c:pt>
                <c:pt idx="90">
                  <c:v>3.9999999999999698</c:v>
                </c:pt>
                <c:pt idx="91">
                  <c:v>4.0999999999999703</c:v>
                </c:pt>
                <c:pt idx="92">
                  <c:v>4.19999999999997</c:v>
                </c:pt>
                <c:pt idx="93">
                  <c:v>4.2999999999999696</c:v>
                </c:pt>
                <c:pt idx="94">
                  <c:v>4.3999999999999702</c:v>
                </c:pt>
                <c:pt idx="95">
                  <c:v>4.4999999999999698</c:v>
                </c:pt>
                <c:pt idx="96">
                  <c:v>4.5999999999999703</c:v>
                </c:pt>
                <c:pt idx="97">
                  <c:v>4.69999999999997</c:v>
                </c:pt>
                <c:pt idx="98">
                  <c:v>4.7999999999999696</c:v>
                </c:pt>
                <c:pt idx="99">
                  <c:v>4.8999999999999604</c:v>
                </c:pt>
                <c:pt idx="100">
                  <c:v>4.99999999999996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BA07-49A6-9FBA-7E9045297DB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68432984"/>
        <c:axId val="468442168"/>
      </c:scatterChart>
      <c:valAx>
        <c:axId val="468432984"/>
        <c:scaling>
          <c:orientation val="minMax"/>
          <c:max val="5"/>
          <c:min val="-5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accent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68442168"/>
        <c:crosses val="autoZero"/>
        <c:crossBetween val="midCat"/>
      </c:valAx>
      <c:valAx>
        <c:axId val="468442168"/>
        <c:scaling>
          <c:orientation val="minMax"/>
          <c:max val="5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accent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6843298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2384143297432242E-2"/>
          <c:y val="3.8571661287249814E-2"/>
          <c:w val="0.90929715513324971"/>
          <c:h val="0.92285667742550037"/>
        </c:manualLayout>
      </c:layout>
      <c:scatterChart>
        <c:scatterStyle val="smoothMarker"/>
        <c:varyColors val="0"/>
        <c:ser>
          <c:idx val="0"/>
          <c:order val="0"/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Sheet1!$A$1:$A$51</c:f>
              <c:numCache>
                <c:formatCode>General</c:formatCode>
                <c:ptCount val="51"/>
                <c:pt idx="0">
                  <c:v>0</c:v>
                </c:pt>
                <c:pt idx="1">
                  <c:v>0.1</c:v>
                </c:pt>
                <c:pt idx="2">
                  <c:v>0.2</c:v>
                </c:pt>
                <c:pt idx="3">
                  <c:v>0.3</c:v>
                </c:pt>
                <c:pt idx="4">
                  <c:v>0.4</c:v>
                </c:pt>
                <c:pt idx="5">
                  <c:v>0.5</c:v>
                </c:pt>
                <c:pt idx="6">
                  <c:v>0.6</c:v>
                </c:pt>
                <c:pt idx="7">
                  <c:v>0.7</c:v>
                </c:pt>
                <c:pt idx="8">
                  <c:v>0.8</c:v>
                </c:pt>
                <c:pt idx="9">
                  <c:v>0.9</c:v>
                </c:pt>
                <c:pt idx="10">
                  <c:v>1</c:v>
                </c:pt>
                <c:pt idx="11">
                  <c:v>1.1000000000000001</c:v>
                </c:pt>
                <c:pt idx="12">
                  <c:v>1.2</c:v>
                </c:pt>
                <c:pt idx="13">
                  <c:v>1.3</c:v>
                </c:pt>
                <c:pt idx="14">
                  <c:v>1.4</c:v>
                </c:pt>
                <c:pt idx="15">
                  <c:v>1.5</c:v>
                </c:pt>
                <c:pt idx="16">
                  <c:v>1.6</c:v>
                </c:pt>
                <c:pt idx="17">
                  <c:v>1.7</c:v>
                </c:pt>
                <c:pt idx="18">
                  <c:v>1.8</c:v>
                </c:pt>
                <c:pt idx="19">
                  <c:v>1.9</c:v>
                </c:pt>
                <c:pt idx="20">
                  <c:v>2</c:v>
                </c:pt>
                <c:pt idx="21">
                  <c:v>2.1</c:v>
                </c:pt>
                <c:pt idx="22">
                  <c:v>2.2000000000000002</c:v>
                </c:pt>
                <c:pt idx="23">
                  <c:v>2.2999999999999998</c:v>
                </c:pt>
                <c:pt idx="24">
                  <c:v>2.4</c:v>
                </c:pt>
                <c:pt idx="25">
                  <c:v>2.5</c:v>
                </c:pt>
                <c:pt idx="26">
                  <c:v>2.6</c:v>
                </c:pt>
                <c:pt idx="27">
                  <c:v>2.7</c:v>
                </c:pt>
                <c:pt idx="28">
                  <c:v>2.8</c:v>
                </c:pt>
                <c:pt idx="29">
                  <c:v>2.9</c:v>
                </c:pt>
                <c:pt idx="30">
                  <c:v>3</c:v>
                </c:pt>
                <c:pt idx="31">
                  <c:v>3.1</c:v>
                </c:pt>
                <c:pt idx="32">
                  <c:v>3.2</c:v>
                </c:pt>
                <c:pt idx="33">
                  <c:v>3.3</c:v>
                </c:pt>
                <c:pt idx="34">
                  <c:v>3.4</c:v>
                </c:pt>
                <c:pt idx="35">
                  <c:v>3.5</c:v>
                </c:pt>
                <c:pt idx="36">
                  <c:v>3.6</c:v>
                </c:pt>
                <c:pt idx="37">
                  <c:v>3.7</c:v>
                </c:pt>
                <c:pt idx="38">
                  <c:v>3.8</c:v>
                </c:pt>
                <c:pt idx="39">
                  <c:v>3.9</c:v>
                </c:pt>
                <c:pt idx="40">
                  <c:v>4</c:v>
                </c:pt>
                <c:pt idx="41">
                  <c:v>4.0999999999999996</c:v>
                </c:pt>
                <c:pt idx="42">
                  <c:v>4.2</c:v>
                </c:pt>
                <c:pt idx="43">
                  <c:v>4.3</c:v>
                </c:pt>
                <c:pt idx="44">
                  <c:v>4.4000000000000004</c:v>
                </c:pt>
                <c:pt idx="45">
                  <c:v>4.5</c:v>
                </c:pt>
                <c:pt idx="46">
                  <c:v>4.5999999999999996</c:v>
                </c:pt>
                <c:pt idx="47">
                  <c:v>4.7</c:v>
                </c:pt>
                <c:pt idx="48">
                  <c:v>4.8</c:v>
                </c:pt>
                <c:pt idx="49">
                  <c:v>4.9000000000000004</c:v>
                </c:pt>
                <c:pt idx="50">
                  <c:v>5</c:v>
                </c:pt>
              </c:numCache>
            </c:numRef>
          </c:xVal>
          <c:yVal>
            <c:numRef>
              <c:f>Sheet1!$B$1:$B$51</c:f>
              <c:numCache>
                <c:formatCode>General</c:formatCode>
                <c:ptCount val="51"/>
                <c:pt idx="0">
                  <c:v>4</c:v>
                </c:pt>
                <c:pt idx="1">
                  <c:v>3.7050000000000001</c:v>
                </c:pt>
                <c:pt idx="2">
                  <c:v>3.42</c:v>
                </c:pt>
                <c:pt idx="3">
                  <c:v>3.145</c:v>
                </c:pt>
                <c:pt idx="4">
                  <c:v>2.88</c:v>
                </c:pt>
                <c:pt idx="5">
                  <c:v>2.625</c:v>
                </c:pt>
                <c:pt idx="6">
                  <c:v>2.38</c:v>
                </c:pt>
                <c:pt idx="7">
                  <c:v>2.1450000000000005</c:v>
                </c:pt>
                <c:pt idx="8">
                  <c:v>1.92</c:v>
                </c:pt>
                <c:pt idx="9">
                  <c:v>1.7050000000000001</c:v>
                </c:pt>
                <c:pt idx="10">
                  <c:v>1.5</c:v>
                </c:pt>
                <c:pt idx="11">
                  <c:v>1.3049999999999997</c:v>
                </c:pt>
                <c:pt idx="12">
                  <c:v>1.1200000000000001</c:v>
                </c:pt>
                <c:pt idx="13">
                  <c:v>0.94499999999999984</c:v>
                </c:pt>
                <c:pt idx="14">
                  <c:v>0.78000000000000069</c:v>
                </c:pt>
                <c:pt idx="15">
                  <c:v>0.625</c:v>
                </c:pt>
                <c:pt idx="16">
                  <c:v>0.47999999999999954</c:v>
                </c:pt>
                <c:pt idx="17">
                  <c:v>0.3450000000000002</c:v>
                </c:pt>
                <c:pt idx="18">
                  <c:v>0.21999999999999975</c:v>
                </c:pt>
                <c:pt idx="19">
                  <c:v>0.10500000000000043</c:v>
                </c:pt>
                <c:pt idx="20">
                  <c:v>0</c:v>
                </c:pt>
                <c:pt idx="21">
                  <c:v>-9.5000000000000639E-2</c:v>
                </c:pt>
                <c:pt idx="22">
                  <c:v>-0.17999999999999972</c:v>
                </c:pt>
                <c:pt idx="23">
                  <c:v>-0.25499999999999989</c:v>
                </c:pt>
                <c:pt idx="24">
                  <c:v>-0.3199999999999994</c:v>
                </c:pt>
                <c:pt idx="25">
                  <c:v>-0.375</c:v>
                </c:pt>
                <c:pt idx="26">
                  <c:v>-0.41999999999999993</c:v>
                </c:pt>
                <c:pt idx="27">
                  <c:v>-0.45500000000000096</c:v>
                </c:pt>
                <c:pt idx="28">
                  <c:v>-0.47999999999999865</c:v>
                </c:pt>
                <c:pt idx="29">
                  <c:v>-0.49499999999999922</c:v>
                </c:pt>
                <c:pt idx="30">
                  <c:v>-0.5</c:v>
                </c:pt>
                <c:pt idx="31">
                  <c:v>-0.49500000000000011</c:v>
                </c:pt>
                <c:pt idx="32">
                  <c:v>-0.48000000000000043</c:v>
                </c:pt>
                <c:pt idx="33">
                  <c:v>-0.45499999999999918</c:v>
                </c:pt>
                <c:pt idx="34">
                  <c:v>-0.41999999999999993</c:v>
                </c:pt>
                <c:pt idx="35">
                  <c:v>-0.375</c:v>
                </c:pt>
                <c:pt idx="36">
                  <c:v>-0.32000000000000028</c:v>
                </c:pt>
                <c:pt idx="37">
                  <c:v>-0.25500000000000078</c:v>
                </c:pt>
                <c:pt idx="38">
                  <c:v>-0.17999999999999883</c:v>
                </c:pt>
                <c:pt idx="39">
                  <c:v>-9.4999999999999751E-2</c:v>
                </c:pt>
                <c:pt idx="40">
                  <c:v>0</c:v>
                </c:pt>
                <c:pt idx="41">
                  <c:v>0.10500000000000043</c:v>
                </c:pt>
                <c:pt idx="42">
                  <c:v>0.21999999999999886</c:v>
                </c:pt>
                <c:pt idx="43">
                  <c:v>0.34500000000000064</c:v>
                </c:pt>
                <c:pt idx="44">
                  <c:v>0.48000000000000043</c:v>
                </c:pt>
                <c:pt idx="45">
                  <c:v>0.625</c:v>
                </c:pt>
                <c:pt idx="46">
                  <c:v>0.77999999999999936</c:v>
                </c:pt>
                <c:pt idx="47">
                  <c:v>0.94500000000000028</c:v>
                </c:pt>
                <c:pt idx="48">
                  <c:v>1.120000000000001</c:v>
                </c:pt>
                <c:pt idx="49">
                  <c:v>1.3050000000000015</c:v>
                </c:pt>
                <c:pt idx="50">
                  <c:v>1.5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4185-4214-950A-8A7EB5D9C46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52620576"/>
        <c:axId val="452626808"/>
      </c:scatterChart>
      <c:valAx>
        <c:axId val="452620576"/>
        <c:scaling>
          <c:orientation val="minMax"/>
          <c:max val="5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accent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52626808"/>
        <c:crosses val="autoZero"/>
        <c:crossBetween val="midCat"/>
      </c:valAx>
      <c:valAx>
        <c:axId val="4526268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accent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52620576"/>
        <c:crosses val="autoZero"/>
        <c:crossBetween val="midCat"/>
      </c:valAx>
      <c:spPr>
        <a:solidFill>
          <a:schemeClr val="bg1"/>
        </a:solidFill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0.40304</cdr:x>
      <cdr:y>0.77114</cdr:y>
    </cdr:from>
    <cdr:to>
      <cdr:x>0.5258</cdr:x>
      <cdr:y>0.86196</cdr:y>
    </cdr:to>
    <cdr:cxnSp macro="">
      <cdr:nvCxnSpPr>
        <cdr:cNvPr id="2" name="Straight Arrow Connector 1"/>
        <cdr:cNvCxnSpPr/>
      </cdr:nvCxnSpPr>
      <cdr:spPr bwMode="gray">
        <a:xfrm xmlns:a="http://schemas.openxmlformats.org/drawingml/2006/main">
          <a:off x="2440593" y="2792949"/>
          <a:ext cx="743361" cy="328921"/>
        </a:xfrm>
        <a:prstGeom xmlns:a="http://schemas.openxmlformats.org/drawingml/2006/main" prst="straightConnector1">
          <a:avLst/>
        </a:prstGeom>
        <a:ln xmlns:a="http://schemas.openxmlformats.org/drawingml/2006/main" w="57150">
          <a:solidFill>
            <a:srgbClr val="339C3A"/>
          </a:solidFill>
          <a:tailEnd type="triangle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0.5258</cdr:x>
      <cdr:y>0.85833</cdr:y>
    </cdr:from>
    <cdr:to>
      <cdr:x>0.60402</cdr:x>
      <cdr:y>0.87649</cdr:y>
    </cdr:to>
    <cdr:cxnSp macro="">
      <cdr:nvCxnSpPr>
        <cdr:cNvPr id="5" name="Straight Arrow Connector 4"/>
        <cdr:cNvCxnSpPr/>
      </cdr:nvCxnSpPr>
      <cdr:spPr bwMode="gray">
        <a:xfrm xmlns:a="http://schemas.openxmlformats.org/drawingml/2006/main">
          <a:off x="3183954" y="3108713"/>
          <a:ext cx="473646" cy="65785"/>
        </a:xfrm>
        <a:prstGeom xmlns:a="http://schemas.openxmlformats.org/drawingml/2006/main" prst="straightConnector1">
          <a:avLst/>
        </a:prstGeom>
        <a:ln xmlns:a="http://schemas.openxmlformats.org/drawingml/2006/main" w="57150">
          <a:solidFill>
            <a:srgbClr val="339C3A"/>
          </a:solidFill>
          <a:tailEnd type="triangle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</c:userShape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tags" Target="../tags/tag32.xm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de-DE"/>
              <a:t>Header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GB" dirty="0"/>
              <a:t>06/12/2016</a:t>
            </a:r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de-DE" err="1"/>
              <a:t>Footer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28F7E6-B01D-4411-A16D-8FD4ACE6345E}" type="slidenum">
              <a:rPr lang="de-DE" smtClean="0"/>
              <a:t>‹#›</a:t>
            </a:fld>
            <a:endParaRPr lang="de-DE"/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396891893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GB" dirty="0"/>
              <a:t>Header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404DC9-95FE-4B10-9E99-CB2E445B4BE9}" type="datetimeFigureOut">
              <a:rPr lang="en-GB" smtClean="0"/>
              <a:t>19/06/2020</a:t>
            </a:fld>
            <a:endParaRPr lang="en-GB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0337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dirty="0" err="1"/>
              <a:t>Textmasterformat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GB" dirty="0"/>
              <a:t>Footer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8C50E0-3D2F-4919-A698-86375444C62D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289287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171450" indent="-171450" algn="l" defTabSz="914400" rtl="0" eaLnBrk="1" latinLnBrk="0" hangingPunct="1">
      <a:buFont typeface="Wingdings" panose="05000000000000000000" pitchFamily="2" charset="2"/>
      <a:buChar char="§"/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358775" indent="-176213" algn="l" defTabSz="914400" rtl="0" eaLnBrk="1" latinLnBrk="0" hangingPunct="1">
      <a:buFont typeface="Wingdings" panose="05000000000000000000" pitchFamily="2" charset="2"/>
      <a:buChar char="§"/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541338" indent="-182563" algn="l" defTabSz="914400" rtl="0" eaLnBrk="1" latinLnBrk="0" hangingPunct="1">
      <a:buFont typeface="Wingdings" panose="05000000000000000000" pitchFamily="2" charset="2"/>
      <a:buChar char="§"/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715963" indent="-174625" algn="l" defTabSz="914400" rtl="0" eaLnBrk="1" latinLnBrk="0" hangingPunct="1">
      <a:buFont typeface="Wingdings" panose="05000000000000000000" pitchFamily="2" charset="2"/>
      <a:buChar char="§"/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898525" indent="-182563" algn="l" defTabSz="914400" rtl="0" eaLnBrk="1" latinLnBrk="0" hangingPunct="1">
      <a:buFont typeface="Wingdings" panose="05000000000000000000" pitchFamily="2" charset="2"/>
      <a:buChar char="§"/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8C50E0-3D2F-4919-A698-86375444C62D}" type="slidenum">
              <a:rPr lang="en-GB" smtClean="0"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079474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8C50E0-3D2F-4919-A698-86375444C62D}" type="slidenum">
              <a:rPr lang="en-GB" smtClean="0"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821930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8C50E0-3D2F-4919-A698-86375444C62D}" type="slidenum">
              <a:rPr lang="en-GB" smtClean="0"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290268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8C50E0-3D2F-4919-A698-86375444C62D}" type="slidenum">
              <a:rPr lang="en-GB" smtClean="0"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799419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8C50E0-3D2F-4919-A698-86375444C62D}" type="slidenum">
              <a:rPr lang="en-GB" smtClean="0"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374442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8C50E0-3D2F-4919-A698-86375444C62D}" type="slidenum">
              <a:rPr lang="en-GB" smtClean="0"/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094001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8C50E0-3D2F-4919-A698-86375444C62D}" type="slidenum">
              <a:rPr lang="en-GB" smtClean="0"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135261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8C50E0-3D2F-4919-A698-86375444C62D}" type="slidenum">
              <a:rPr lang="en-GB" smtClean="0"/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726746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g"/><Relationship Id="rId3" Type="http://schemas.openxmlformats.org/officeDocument/2006/relationships/tags" Target="../tags/tag5.xml"/><Relationship Id="rId7" Type="http://schemas.openxmlformats.org/officeDocument/2006/relationships/image" Target="../media/image1.emf"/><Relationship Id="rId2" Type="http://schemas.openxmlformats.org/officeDocument/2006/relationships/tags" Target="../tags/tag4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2.bin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6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25.xml"/><Relationship Id="rId2" Type="http://schemas.openxmlformats.org/officeDocument/2006/relationships/tags" Target="../tags/tag24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1.bin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27.xml"/><Relationship Id="rId2" Type="http://schemas.openxmlformats.org/officeDocument/2006/relationships/tags" Target="../tags/tag26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2.bin"/><Relationship Id="rId4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svg"/><Relationship Id="rId3" Type="http://schemas.openxmlformats.org/officeDocument/2006/relationships/tags" Target="../tags/tag29.xml"/><Relationship Id="rId7" Type="http://schemas.openxmlformats.org/officeDocument/2006/relationships/image" Target="../media/image6.png"/><Relationship Id="rId12" Type="http://schemas.openxmlformats.org/officeDocument/2006/relationships/image" Target="../media/image9.png"/><Relationship Id="rId2" Type="http://schemas.openxmlformats.org/officeDocument/2006/relationships/tags" Target="../tags/tag28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1.emf"/><Relationship Id="rId11" Type="http://schemas.openxmlformats.org/officeDocument/2006/relationships/image" Target="../media/image10.svg"/><Relationship Id="rId5" Type="http://schemas.openxmlformats.org/officeDocument/2006/relationships/oleObject" Target="../embeddings/oleObject13.bin"/><Relationship Id="rId10" Type="http://schemas.openxmlformats.org/officeDocument/2006/relationships/image" Target="../media/image8.png"/><Relationship Id="rId4" Type="http://schemas.openxmlformats.org/officeDocument/2006/relationships/slideMaster" Target="../slideMasters/slideMaster1.xml"/><Relationship Id="rId9" Type="http://schemas.openxmlformats.org/officeDocument/2006/relationships/image" Target="../media/image7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tags" Target="../tags/tag31.xml"/><Relationship Id="rId7" Type="http://schemas.openxmlformats.org/officeDocument/2006/relationships/image" Target="../media/image10.jpg"/><Relationship Id="rId2" Type="http://schemas.openxmlformats.org/officeDocument/2006/relationships/tags" Target="../tags/tag30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4.bin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8.xml"/><Relationship Id="rId7" Type="http://schemas.openxmlformats.org/officeDocument/2006/relationships/image" Target="../media/image1.emf"/><Relationship Id="rId2" Type="http://schemas.openxmlformats.org/officeDocument/2006/relationships/tags" Target="../tags/tag7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3.bin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9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11.xml"/><Relationship Id="rId2" Type="http://schemas.openxmlformats.org/officeDocument/2006/relationships/tags" Target="../tags/tag10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4.bin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13.xml"/><Relationship Id="rId2" Type="http://schemas.openxmlformats.org/officeDocument/2006/relationships/tags" Target="../tags/tag1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5.bin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tags" Target="../tags/tag15.xml"/><Relationship Id="rId7" Type="http://schemas.openxmlformats.org/officeDocument/2006/relationships/image" Target="../media/image3.png"/><Relationship Id="rId2" Type="http://schemas.openxmlformats.org/officeDocument/2006/relationships/tags" Target="../tags/tag14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6.bin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7.bin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19.xml"/><Relationship Id="rId7" Type="http://schemas.openxmlformats.org/officeDocument/2006/relationships/image" Target="../media/image4.png"/><Relationship Id="rId2" Type="http://schemas.openxmlformats.org/officeDocument/2006/relationships/tags" Target="../tags/tag18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8.bin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21.xml"/><Relationship Id="rId7" Type="http://schemas.openxmlformats.org/officeDocument/2006/relationships/image" Target="../media/image5.png"/><Relationship Id="rId2" Type="http://schemas.openxmlformats.org/officeDocument/2006/relationships/tags" Target="../tags/tag20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9.bin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0.bin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kt 12" hidden="1"/>
          <p:cNvGraphicFramePr>
            <a:graphicFrameLocks noChangeAspect="1"/>
          </p:cNvGraphicFramePr>
          <p:nvPr userDrawn="1"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4031543367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000" name="think-cell Folie" r:id="rId6" imgW="270" imgH="270" progId="TCLayout.ActiveDocument.1">
                  <p:embed/>
                </p:oleObj>
              </mc:Choice>
              <mc:Fallback>
                <p:oleObj name="think-cell Folie" r:id="rId6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hteck 1" hidden="1">
            <a:extLst>
              <a:ext uri="{FF2B5EF4-FFF2-40B4-BE49-F238E27FC236}">
                <a16:creationId xmlns:a16="http://schemas.microsoft.com/office/drawing/2014/main" id="{316183F5-B8A3-4FCC-8DC3-2ECF9C869ED5}"/>
              </a:ext>
            </a:extLst>
          </p:cNvPr>
          <p:cNvSpPr/>
          <p:nvPr userDrawn="1">
            <p:custDataLst>
              <p:tags r:id="rId4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endParaRPr lang="en-GB" sz="4400" b="1" i="0" baseline="0" dirty="0">
              <a:solidFill>
                <a:schemeClr val="tx1"/>
              </a:solidFill>
              <a:latin typeface="Arial" panose="020B0604020202020204" pitchFamily="34" charset="0"/>
              <a:ea typeface="Geneva"/>
              <a:cs typeface="+mj-cs"/>
              <a:sym typeface="Arial" panose="020B0604020202020204" pitchFamily="34" charset="0"/>
            </a:endParaRPr>
          </a:p>
        </p:txBody>
      </p:sp>
      <p:pic>
        <p:nvPicPr>
          <p:cNvPr id="18" name="Picture 96"/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8912" y="441325"/>
            <a:ext cx="8772526" cy="4519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platzhalter 8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982662" y="4162521"/>
            <a:ext cx="7186612" cy="193899"/>
          </a:xfrm>
        </p:spPr>
        <p:txBody>
          <a:bodyPr/>
          <a:lstStyle>
            <a:lvl1pPr marL="0" indent="0">
              <a:buNone/>
              <a:defRPr sz="1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Author, date</a:t>
            </a:r>
          </a:p>
        </p:txBody>
      </p:sp>
      <p:sp>
        <p:nvSpPr>
          <p:cNvPr id="11" name="Titel 10"/>
          <p:cNvSpPr>
            <a:spLocks noGrp="1"/>
          </p:cNvSpPr>
          <p:nvPr>
            <p:ph type="title" hasCustomPrompt="1"/>
          </p:nvPr>
        </p:nvSpPr>
        <p:spPr bwMode="gray">
          <a:xfrm>
            <a:off x="978102" y="3486658"/>
            <a:ext cx="7185713" cy="541687"/>
          </a:xfrm>
        </p:spPr>
        <p:txBody>
          <a:bodyPr anchor="b"/>
          <a:lstStyle>
            <a:lvl1pPr>
              <a:lnSpc>
                <a:spcPct val="80000"/>
              </a:lnSpc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Title of the presentation</a:t>
            </a:r>
          </a:p>
        </p:txBody>
      </p:sp>
      <p:grpSp>
        <p:nvGrpSpPr>
          <p:cNvPr id="8" name="Gruppieren 7"/>
          <p:cNvGrpSpPr/>
          <p:nvPr userDrawn="1"/>
        </p:nvGrpSpPr>
        <p:grpSpPr>
          <a:xfrm>
            <a:off x="7767501" y="106363"/>
            <a:ext cx="1193937" cy="221456"/>
            <a:chOff x="8174038" y="147638"/>
            <a:chExt cx="787400" cy="146050"/>
          </a:xfrm>
        </p:grpSpPr>
        <p:sp>
          <p:nvSpPr>
            <p:cNvPr id="10" name="AutoShape 89"/>
            <p:cNvSpPr>
              <a:spLocks noChangeAspect="1" noChangeArrowheads="1" noTextEdit="1"/>
            </p:cNvSpPr>
            <p:nvPr userDrawn="1"/>
          </p:nvSpPr>
          <p:spPr bwMode="auto">
            <a:xfrm>
              <a:off x="8174038" y="147638"/>
              <a:ext cx="787400" cy="146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GB" dirty="0"/>
            </a:p>
          </p:txBody>
        </p:sp>
        <p:sp>
          <p:nvSpPr>
            <p:cNvPr id="12" name="Rectangle 91"/>
            <p:cNvSpPr>
              <a:spLocks noChangeArrowheads="1"/>
            </p:cNvSpPr>
            <p:nvPr userDrawn="1"/>
          </p:nvSpPr>
          <p:spPr bwMode="auto">
            <a:xfrm>
              <a:off x="8174038" y="147638"/>
              <a:ext cx="787400" cy="14605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GB" dirty="0"/>
            </a:p>
          </p:txBody>
        </p:sp>
        <p:sp>
          <p:nvSpPr>
            <p:cNvPr id="14" name="Rectangle 92"/>
            <p:cNvSpPr>
              <a:spLocks noChangeArrowheads="1"/>
            </p:cNvSpPr>
            <p:nvPr userDrawn="1"/>
          </p:nvSpPr>
          <p:spPr bwMode="auto">
            <a:xfrm>
              <a:off x="8855076" y="187326"/>
              <a:ext cx="68263" cy="666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GB" dirty="0"/>
            </a:p>
          </p:txBody>
        </p:sp>
        <p:sp>
          <p:nvSpPr>
            <p:cNvPr id="15" name="Freeform 93"/>
            <p:cNvSpPr>
              <a:spLocks/>
            </p:cNvSpPr>
            <p:nvPr userDrawn="1"/>
          </p:nvSpPr>
          <p:spPr bwMode="auto">
            <a:xfrm>
              <a:off x="8621713" y="185738"/>
              <a:ext cx="65088" cy="69850"/>
            </a:xfrm>
            <a:custGeom>
              <a:avLst/>
              <a:gdLst>
                <a:gd name="T0" fmla="*/ 21 w 40"/>
                <a:gd name="T1" fmla="*/ 18 h 44"/>
                <a:gd name="T2" fmla="*/ 21 w 40"/>
                <a:gd name="T3" fmla="*/ 26 h 44"/>
                <a:gd name="T4" fmla="*/ 31 w 40"/>
                <a:gd name="T5" fmla="*/ 26 h 44"/>
                <a:gd name="T6" fmla="*/ 31 w 40"/>
                <a:gd name="T7" fmla="*/ 33 h 44"/>
                <a:gd name="T8" fmla="*/ 22 w 40"/>
                <a:gd name="T9" fmla="*/ 36 h 44"/>
                <a:gd name="T10" fmla="*/ 8 w 40"/>
                <a:gd name="T11" fmla="*/ 22 h 44"/>
                <a:gd name="T12" fmla="*/ 22 w 40"/>
                <a:gd name="T13" fmla="*/ 8 h 44"/>
                <a:gd name="T14" fmla="*/ 33 w 40"/>
                <a:gd name="T15" fmla="*/ 12 h 44"/>
                <a:gd name="T16" fmla="*/ 33 w 40"/>
                <a:gd name="T17" fmla="*/ 12 h 44"/>
                <a:gd name="T18" fmla="*/ 39 w 40"/>
                <a:gd name="T19" fmla="*/ 7 h 44"/>
                <a:gd name="T20" fmla="*/ 38 w 40"/>
                <a:gd name="T21" fmla="*/ 7 h 44"/>
                <a:gd name="T22" fmla="*/ 22 w 40"/>
                <a:gd name="T23" fmla="*/ 0 h 44"/>
                <a:gd name="T24" fmla="*/ 0 w 40"/>
                <a:gd name="T25" fmla="*/ 22 h 44"/>
                <a:gd name="T26" fmla="*/ 22 w 40"/>
                <a:gd name="T27" fmla="*/ 44 h 44"/>
                <a:gd name="T28" fmla="*/ 40 w 40"/>
                <a:gd name="T29" fmla="*/ 36 h 44"/>
                <a:gd name="T30" fmla="*/ 40 w 40"/>
                <a:gd name="T31" fmla="*/ 35 h 44"/>
                <a:gd name="T32" fmla="*/ 40 w 40"/>
                <a:gd name="T33" fmla="*/ 18 h 44"/>
                <a:gd name="T34" fmla="*/ 21 w 40"/>
                <a:gd name="T35" fmla="*/ 18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0" h="44">
                  <a:moveTo>
                    <a:pt x="21" y="18"/>
                  </a:moveTo>
                  <a:cubicBezTo>
                    <a:pt x="21" y="26"/>
                    <a:pt x="21" y="26"/>
                    <a:pt x="21" y="26"/>
                  </a:cubicBezTo>
                  <a:cubicBezTo>
                    <a:pt x="31" y="26"/>
                    <a:pt x="31" y="26"/>
                    <a:pt x="31" y="26"/>
                  </a:cubicBezTo>
                  <a:cubicBezTo>
                    <a:pt x="31" y="33"/>
                    <a:pt x="31" y="33"/>
                    <a:pt x="31" y="33"/>
                  </a:cubicBezTo>
                  <a:cubicBezTo>
                    <a:pt x="29" y="35"/>
                    <a:pt x="26" y="36"/>
                    <a:pt x="22" y="36"/>
                  </a:cubicBezTo>
                  <a:cubicBezTo>
                    <a:pt x="14" y="36"/>
                    <a:pt x="8" y="31"/>
                    <a:pt x="8" y="22"/>
                  </a:cubicBezTo>
                  <a:cubicBezTo>
                    <a:pt x="8" y="13"/>
                    <a:pt x="14" y="8"/>
                    <a:pt x="22" y="8"/>
                  </a:cubicBezTo>
                  <a:cubicBezTo>
                    <a:pt x="26" y="8"/>
                    <a:pt x="30" y="9"/>
                    <a:pt x="33" y="12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9" y="7"/>
                    <a:pt x="39" y="7"/>
                    <a:pt x="39" y="7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34" y="3"/>
                    <a:pt x="29" y="0"/>
                    <a:pt x="22" y="0"/>
                  </a:cubicBezTo>
                  <a:cubicBezTo>
                    <a:pt x="9" y="0"/>
                    <a:pt x="0" y="9"/>
                    <a:pt x="0" y="22"/>
                  </a:cubicBezTo>
                  <a:cubicBezTo>
                    <a:pt x="0" y="35"/>
                    <a:pt x="9" y="44"/>
                    <a:pt x="22" y="44"/>
                  </a:cubicBezTo>
                  <a:cubicBezTo>
                    <a:pt x="29" y="44"/>
                    <a:pt x="36" y="41"/>
                    <a:pt x="40" y="36"/>
                  </a:cubicBezTo>
                  <a:cubicBezTo>
                    <a:pt x="40" y="35"/>
                    <a:pt x="40" y="35"/>
                    <a:pt x="40" y="35"/>
                  </a:cubicBezTo>
                  <a:cubicBezTo>
                    <a:pt x="40" y="18"/>
                    <a:pt x="40" y="18"/>
                    <a:pt x="40" y="18"/>
                  </a:cubicBezTo>
                  <a:lnTo>
                    <a:pt x="21" y="1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GB" dirty="0"/>
            </a:p>
          </p:txBody>
        </p:sp>
        <p:sp>
          <p:nvSpPr>
            <p:cNvPr id="16" name="Freeform 94"/>
            <p:cNvSpPr>
              <a:spLocks/>
            </p:cNvSpPr>
            <p:nvPr userDrawn="1"/>
          </p:nvSpPr>
          <p:spPr bwMode="auto">
            <a:xfrm>
              <a:off x="8702676" y="187326"/>
              <a:ext cx="50800" cy="66675"/>
            </a:xfrm>
            <a:custGeom>
              <a:avLst/>
              <a:gdLst>
                <a:gd name="T0" fmla="*/ 32 w 32"/>
                <a:gd name="T1" fmla="*/ 8 h 42"/>
                <a:gd name="T2" fmla="*/ 32 w 32"/>
                <a:gd name="T3" fmla="*/ 0 h 42"/>
                <a:gd name="T4" fmla="*/ 0 w 32"/>
                <a:gd name="T5" fmla="*/ 0 h 42"/>
                <a:gd name="T6" fmla="*/ 0 w 32"/>
                <a:gd name="T7" fmla="*/ 42 h 42"/>
                <a:gd name="T8" fmla="*/ 9 w 32"/>
                <a:gd name="T9" fmla="*/ 42 h 42"/>
                <a:gd name="T10" fmla="*/ 9 w 32"/>
                <a:gd name="T11" fmla="*/ 25 h 42"/>
                <a:gd name="T12" fmla="*/ 31 w 32"/>
                <a:gd name="T13" fmla="*/ 25 h 42"/>
                <a:gd name="T14" fmla="*/ 31 w 32"/>
                <a:gd name="T15" fmla="*/ 18 h 42"/>
                <a:gd name="T16" fmla="*/ 9 w 32"/>
                <a:gd name="T17" fmla="*/ 18 h 42"/>
                <a:gd name="T18" fmla="*/ 9 w 32"/>
                <a:gd name="T19" fmla="*/ 8 h 42"/>
                <a:gd name="T20" fmla="*/ 32 w 32"/>
                <a:gd name="T21" fmla="*/ 8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" h="42">
                  <a:moveTo>
                    <a:pt x="32" y="8"/>
                  </a:moveTo>
                  <a:lnTo>
                    <a:pt x="32" y="0"/>
                  </a:lnTo>
                  <a:lnTo>
                    <a:pt x="0" y="0"/>
                  </a:lnTo>
                  <a:lnTo>
                    <a:pt x="0" y="42"/>
                  </a:lnTo>
                  <a:lnTo>
                    <a:pt x="9" y="42"/>
                  </a:lnTo>
                  <a:lnTo>
                    <a:pt x="9" y="25"/>
                  </a:lnTo>
                  <a:lnTo>
                    <a:pt x="31" y="25"/>
                  </a:lnTo>
                  <a:lnTo>
                    <a:pt x="31" y="18"/>
                  </a:lnTo>
                  <a:lnTo>
                    <a:pt x="9" y="18"/>
                  </a:lnTo>
                  <a:lnTo>
                    <a:pt x="9" y="8"/>
                  </a:lnTo>
                  <a:lnTo>
                    <a:pt x="32" y="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GB" dirty="0"/>
            </a:p>
          </p:txBody>
        </p:sp>
        <p:sp>
          <p:nvSpPr>
            <p:cNvPr id="17" name="Freeform 95"/>
            <p:cNvSpPr>
              <a:spLocks/>
            </p:cNvSpPr>
            <p:nvPr userDrawn="1"/>
          </p:nvSpPr>
          <p:spPr bwMode="auto">
            <a:xfrm>
              <a:off x="8761413" y="187326"/>
              <a:ext cx="50800" cy="66675"/>
            </a:xfrm>
            <a:custGeom>
              <a:avLst/>
              <a:gdLst>
                <a:gd name="T0" fmla="*/ 0 w 32"/>
                <a:gd name="T1" fmla="*/ 0 h 42"/>
                <a:gd name="T2" fmla="*/ 0 w 32"/>
                <a:gd name="T3" fmla="*/ 8 h 42"/>
                <a:gd name="T4" fmla="*/ 11 w 32"/>
                <a:gd name="T5" fmla="*/ 8 h 42"/>
                <a:gd name="T6" fmla="*/ 11 w 32"/>
                <a:gd name="T7" fmla="*/ 42 h 42"/>
                <a:gd name="T8" fmla="*/ 20 w 32"/>
                <a:gd name="T9" fmla="*/ 42 h 42"/>
                <a:gd name="T10" fmla="*/ 20 w 32"/>
                <a:gd name="T11" fmla="*/ 8 h 42"/>
                <a:gd name="T12" fmla="*/ 32 w 32"/>
                <a:gd name="T13" fmla="*/ 8 h 42"/>
                <a:gd name="T14" fmla="*/ 32 w 32"/>
                <a:gd name="T15" fmla="*/ 0 h 42"/>
                <a:gd name="T16" fmla="*/ 0 w 32"/>
                <a:gd name="T1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42">
                  <a:moveTo>
                    <a:pt x="0" y="0"/>
                  </a:moveTo>
                  <a:lnTo>
                    <a:pt x="0" y="8"/>
                  </a:lnTo>
                  <a:lnTo>
                    <a:pt x="11" y="8"/>
                  </a:lnTo>
                  <a:lnTo>
                    <a:pt x="11" y="42"/>
                  </a:lnTo>
                  <a:lnTo>
                    <a:pt x="20" y="42"/>
                  </a:lnTo>
                  <a:lnTo>
                    <a:pt x="20" y="8"/>
                  </a:lnTo>
                  <a:lnTo>
                    <a:pt x="32" y="8"/>
                  </a:lnTo>
                  <a:lnTo>
                    <a:pt x="3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GB" dirty="0"/>
            </a:p>
          </p:txBody>
        </p:sp>
      </p:grpSp>
    </p:spTree>
    <p:custDataLst>
      <p:tags r:id="rId2"/>
    </p:custDataLst>
    <p:extLst>
      <p:ext uri="{BB962C8B-B14F-4D97-AF65-F5344CB8AC3E}">
        <p14:creationId xmlns:p14="http://schemas.microsoft.com/office/powerpoint/2010/main" val="1088353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8 column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Objekt 17" hidden="1"/>
          <p:cNvGraphicFramePr>
            <a:graphicFrameLocks noChangeAspect="1"/>
          </p:cNvGraphicFramePr>
          <p:nvPr userDrawn="1"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1298548278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050" name="think-cell Folie" r:id="rId5" imgW="270" imgH="270" progId="TCLayout.ActiveDocument.1">
                  <p:embed/>
                </p:oleObj>
              </mc:Choice>
              <mc:Fallback>
                <p:oleObj name="think-cell Foli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Bildplatzhalter 14"/>
          <p:cNvSpPr>
            <a:spLocks noGrp="1"/>
          </p:cNvSpPr>
          <p:nvPr>
            <p:ph type="pic" sz="quarter" idx="14" hasCustomPrompt="1"/>
          </p:nvPr>
        </p:nvSpPr>
        <p:spPr>
          <a:xfrm>
            <a:off x="188914" y="441325"/>
            <a:ext cx="6378574" cy="4519613"/>
          </a:xfrm>
          <a:solidFill>
            <a:schemeClr val="accent6"/>
          </a:solidFill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8-column picture from imagepack</a:t>
            </a:r>
            <a:endParaRPr lang="en-GB" dirty="0"/>
          </a:p>
        </p:txBody>
      </p:sp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>
          <a:xfrm>
            <a:off x="6930391" y="633413"/>
            <a:ext cx="1648460" cy="276999"/>
          </a:xfrm>
        </p:spPr>
        <p:txBody>
          <a:bodyPr/>
          <a:lstStyle>
            <a:lvl1pPr>
              <a:defRPr sz="2000" b="1"/>
            </a:lvl1pPr>
          </a:lstStyle>
          <a:p>
            <a:r>
              <a:rPr lang="en-GB" dirty="0"/>
              <a:t>Headline</a:t>
            </a:r>
          </a:p>
        </p:txBody>
      </p:sp>
      <p:sp>
        <p:nvSpPr>
          <p:cNvPr id="10" name="Datumsplatzhalter 28"/>
          <p:cNvSpPr>
            <a:spLocks noGrp="1"/>
          </p:cNvSpPr>
          <p:nvPr>
            <p:ph type="dt" sz="half" idx="2"/>
          </p:nvPr>
        </p:nvSpPr>
        <p:spPr>
          <a:xfrm>
            <a:off x="2579688" y="5003805"/>
            <a:ext cx="387927" cy="923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>
            <a:lvl1pPr algn="l">
              <a:defRPr lang="de-DE" sz="600" b="1" smtClean="0">
                <a:solidFill>
                  <a:srgbClr val="000000"/>
                </a:solidFill>
              </a:defRPr>
            </a:lvl1pPr>
          </a:lstStyle>
          <a:p>
            <a:pPr defTabSz="685800"/>
            <a:fld id="{7E353F6D-59FD-4B84-9AE5-EF1F64D065D6}" type="datetime1">
              <a:rPr lang="en-GB" smtClean="0"/>
              <a:t>19/06/2020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5" hasCustomPrompt="1"/>
          </p:nvPr>
        </p:nvSpPr>
        <p:spPr>
          <a:xfrm>
            <a:off x="6930391" y="1265238"/>
            <a:ext cx="1648460" cy="1158875"/>
          </a:xfrm>
        </p:spPr>
        <p:txBody>
          <a:bodyPr/>
          <a:lstStyle/>
          <a:p>
            <a:pPr lvl="0"/>
            <a:r>
              <a:rPr lang="en-GB" dirty="0"/>
              <a:t>First level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9" name="Textplatzhalter 4">
            <a:extLst>
              <a:ext uri="{FF2B5EF4-FFF2-40B4-BE49-F238E27FC236}">
                <a16:creationId xmlns:a16="http://schemas.microsoft.com/office/drawing/2014/main" id="{1708FC10-F46A-4567-9EE3-A40625FD011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71850" y="86336"/>
            <a:ext cx="720000" cy="249299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600" b="1">
                <a:solidFill>
                  <a:schemeClr val="bg1"/>
                </a:solidFill>
              </a:defRPr>
            </a:lvl1pPr>
            <a:lvl2pPr marL="177800" indent="0">
              <a:buNone/>
              <a:defRPr sz="600" b="1">
                <a:solidFill>
                  <a:schemeClr val="accent1"/>
                </a:solidFill>
              </a:defRPr>
            </a:lvl2pPr>
            <a:lvl3pPr marL="361950" indent="0">
              <a:buNone/>
              <a:defRPr sz="600" b="1">
                <a:solidFill>
                  <a:schemeClr val="accent1"/>
                </a:solidFill>
              </a:defRPr>
            </a:lvl3pPr>
            <a:lvl4pPr marL="539750" indent="0">
              <a:buNone/>
              <a:defRPr sz="600" b="1">
                <a:solidFill>
                  <a:schemeClr val="accent1"/>
                </a:solidFill>
              </a:defRPr>
            </a:lvl4pPr>
            <a:lvl5pPr marL="717550" indent="0">
              <a:buNone/>
              <a:defRPr sz="6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Type here if </a:t>
            </a:r>
          </a:p>
          <a:p>
            <a:pPr lvl="0"/>
            <a:r>
              <a:rPr lang="en-US" dirty="0"/>
              <a:t>add info needed </a:t>
            </a:r>
          </a:p>
          <a:p>
            <a:pPr lvl="0"/>
            <a:r>
              <a:rPr lang="en-US" dirty="0"/>
              <a:t>for this slide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F02D1EBE-CF1D-4531-931D-8EDA8C7EFF7F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Type here if  add info needed  for every slide</a:t>
            </a:r>
          </a:p>
        </p:txBody>
      </p:sp>
      <p:cxnSp>
        <p:nvCxnSpPr>
          <p:cNvPr id="11" name="Straight Connector 7">
            <a:extLst>
              <a:ext uri="{FF2B5EF4-FFF2-40B4-BE49-F238E27FC236}">
                <a16:creationId xmlns:a16="http://schemas.microsoft.com/office/drawing/2014/main" id="{3168D79F-165E-4827-9B2C-0C71E869629C}"/>
              </a:ext>
            </a:extLst>
          </p:cNvPr>
          <p:cNvCxnSpPr/>
          <p:nvPr userDrawn="1"/>
        </p:nvCxnSpPr>
        <p:spPr bwMode="gray">
          <a:xfrm flipH="1">
            <a:off x="6593525" y="394705"/>
            <a:ext cx="6578" cy="460910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"/>
    </p:custDataLst>
    <p:extLst>
      <p:ext uri="{BB962C8B-B14F-4D97-AF65-F5344CB8AC3E}">
        <p14:creationId xmlns:p14="http://schemas.microsoft.com/office/powerpoint/2010/main" val="1745467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11 column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kt 12" hidden="1"/>
          <p:cNvGraphicFramePr>
            <a:graphicFrameLocks noChangeAspect="1"/>
          </p:cNvGraphicFramePr>
          <p:nvPr userDrawn="1"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3810789713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092" name="think-cell Folie" r:id="rId5" imgW="270" imgH="270" progId="TCLayout.ActiveDocument.1">
                  <p:embed/>
                </p:oleObj>
              </mc:Choice>
              <mc:Fallback>
                <p:oleObj name="think-cell Foli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Bildplatzhalter 14"/>
          <p:cNvSpPr>
            <a:spLocks noGrp="1"/>
          </p:cNvSpPr>
          <p:nvPr>
            <p:ph type="pic" sz="quarter" idx="14" hasCustomPrompt="1"/>
          </p:nvPr>
        </p:nvSpPr>
        <p:spPr>
          <a:xfrm>
            <a:off x="188913" y="441325"/>
            <a:ext cx="8770144" cy="4519613"/>
          </a:xfrm>
          <a:solidFill>
            <a:schemeClr val="accent6"/>
          </a:solidFill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Fullscreen image slide! Insert 11-column picture from imagepack.</a:t>
            </a:r>
            <a:br>
              <a:rPr lang="en-US" dirty="0"/>
            </a:br>
            <a:r>
              <a:rPr lang="en-US" dirty="0"/>
              <a:t>No text but headline!</a:t>
            </a:r>
            <a:endParaRPr lang="en-GB" dirty="0"/>
          </a:p>
        </p:txBody>
      </p:sp>
      <p:sp>
        <p:nvSpPr>
          <p:cNvPr id="11" name="Titel 10"/>
          <p:cNvSpPr>
            <a:spLocks noGrp="1"/>
          </p:cNvSpPr>
          <p:nvPr>
            <p:ph type="title" hasCustomPrompt="1"/>
          </p:nvPr>
        </p:nvSpPr>
        <p:spPr>
          <a:xfrm>
            <a:off x="978102" y="3449702"/>
            <a:ext cx="7185713" cy="541687"/>
          </a:xfrm>
        </p:spPr>
        <p:txBody>
          <a:bodyPr anchor="b">
            <a:spAutoFit/>
          </a:bodyPr>
          <a:lstStyle>
            <a:lvl1pPr>
              <a:lnSpc>
                <a:spcPct val="80000"/>
              </a:lnSpc>
              <a:defRPr sz="4400"/>
            </a:lvl1pPr>
          </a:lstStyle>
          <a:p>
            <a:r>
              <a:rPr lang="en-GB" dirty="0"/>
              <a:t>Headline</a:t>
            </a:r>
          </a:p>
        </p:txBody>
      </p:sp>
      <p:sp>
        <p:nvSpPr>
          <p:cNvPr id="8" name="Datumsplatzhalter 28"/>
          <p:cNvSpPr>
            <a:spLocks noGrp="1"/>
          </p:cNvSpPr>
          <p:nvPr>
            <p:ph type="dt" sz="half" idx="2"/>
          </p:nvPr>
        </p:nvSpPr>
        <p:spPr>
          <a:xfrm>
            <a:off x="2579688" y="5003805"/>
            <a:ext cx="387927" cy="923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>
            <a:lvl1pPr algn="l">
              <a:defRPr lang="de-DE" sz="600" b="1" smtClean="0">
                <a:solidFill>
                  <a:srgbClr val="000000"/>
                </a:solidFill>
              </a:defRPr>
            </a:lvl1pPr>
          </a:lstStyle>
          <a:p>
            <a:pPr defTabSz="685800"/>
            <a:fld id="{D88D7170-51D6-4B60-8C55-B5C60F9F0F12}" type="datetime1">
              <a:rPr lang="en-GB" smtClean="0"/>
              <a:t>19/06/2020</a:t>
            </a:fld>
            <a:endParaRPr lang="en-GB" dirty="0"/>
          </a:p>
        </p:txBody>
      </p:sp>
      <p:sp>
        <p:nvSpPr>
          <p:cNvPr id="9" name="Textplatzhalter 4">
            <a:extLst>
              <a:ext uri="{FF2B5EF4-FFF2-40B4-BE49-F238E27FC236}">
                <a16:creationId xmlns:a16="http://schemas.microsoft.com/office/drawing/2014/main" id="{5D4BAD10-E9AD-4FA4-A4E0-11B4AA4045B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71850" y="86336"/>
            <a:ext cx="720000" cy="249299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600" b="1">
                <a:solidFill>
                  <a:schemeClr val="bg1"/>
                </a:solidFill>
              </a:defRPr>
            </a:lvl1pPr>
            <a:lvl2pPr marL="177800" indent="0">
              <a:buNone/>
              <a:defRPr sz="600" b="1">
                <a:solidFill>
                  <a:schemeClr val="accent1"/>
                </a:solidFill>
              </a:defRPr>
            </a:lvl2pPr>
            <a:lvl3pPr marL="361950" indent="0">
              <a:buNone/>
              <a:defRPr sz="600" b="1">
                <a:solidFill>
                  <a:schemeClr val="accent1"/>
                </a:solidFill>
              </a:defRPr>
            </a:lvl3pPr>
            <a:lvl4pPr marL="539750" indent="0">
              <a:buNone/>
              <a:defRPr sz="600" b="1">
                <a:solidFill>
                  <a:schemeClr val="accent1"/>
                </a:solidFill>
              </a:defRPr>
            </a:lvl4pPr>
            <a:lvl5pPr marL="717550" indent="0">
              <a:buNone/>
              <a:defRPr sz="6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Type here if </a:t>
            </a:r>
          </a:p>
          <a:p>
            <a:pPr lvl="0"/>
            <a:r>
              <a:rPr lang="en-US" dirty="0"/>
              <a:t>add info needed </a:t>
            </a:r>
          </a:p>
          <a:p>
            <a:pPr lvl="0"/>
            <a:r>
              <a:rPr lang="en-US" dirty="0"/>
              <a:t>for this slide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5E73F7A2-8EAD-4612-AD1D-D99BDA8453F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Type here if  add info needed  for every slide</a:t>
            </a:r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24179723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ccess Sto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kt 12" hidden="1"/>
          <p:cNvGraphicFramePr>
            <a:graphicFrameLocks noChangeAspect="1"/>
          </p:cNvGraphicFramePr>
          <p:nvPr userDrawn="1"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2563886444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774" name="think-cell Folie" r:id="rId5" imgW="270" imgH="270" progId="TCLayout.ActiveDocument.1">
                  <p:embed/>
                </p:oleObj>
              </mc:Choice>
              <mc:Fallback>
                <p:oleObj name="think-cell Folie" r:id="rId5" imgW="270" imgH="270" progId="TCLayout.ActiveDocument.1">
                  <p:embed/>
                  <p:pic>
                    <p:nvPicPr>
                      <p:cNvPr id="13" name="Objekt 1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hteck 5"/>
          <p:cNvSpPr/>
          <p:nvPr userDrawn="1"/>
        </p:nvSpPr>
        <p:spPr>
          <a:xfrm>
            <a:off x="186532" y="441325"/>
            <a:ext cx="8774906" cy="4519613"/>
          </a:xfrm>
          <a:prstGeom prst="rect">
            <a:avLst/>
          </a:prstGeom>
          <a:solidFill>
            <a:srgbClr val="E1EBF5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ctr"/>
          <a:lstStyle/>
          <a:p>
            <a:pPr algn="ctr" eaLnBrk="1"/>
            <a:endParaRPr lang="en-GB" sz="1200" dirty="0">
              <a:solidFill>
                <a:schemeClr val="tx1"/>
              </a:solidFill>
            </a:endParaRPr>
          </a:p>
        </p:txBody>
      </p:sp>
      <p:sp>
        <p:nvSpPr>
          <p:cNvPr id="8" name="Datumsplatzhalter 28"/>
          <p:cNvSpPr>
            <a:spLocks noGrp="1"/>
          </p:cNvSpPr>
          <p:nvPr>
            <p:ph type="dt" sz="half" idx="2"/>
          </p:nvPr>
        </p:nvSpPr>
        <p:spPr>
          <a:xfrm>
            <a:off x="2579688" y="5003805"/>
            <a:ext cx="387927" cy="923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>
            <a:lvl1pPr algn="l">
              <a:defRPr lang="de-DE" sz="600" b="1" smtClean="0">
                <a:solidFill>
                  <a:srgbClr val="000000"/>
                </a:solidFill>
              </a:defRPr>
            </a:lvl1pPr>
          </a:lstStyle>
          <a:p>
            <a:pPr defTabSz="685800"/>
            <a:fld id="{309C451E-D256-4A78-BC9F-20D1AF345EE3}" type="datetime1">
              <a:rPr lang="en-GB" smtClean="0"/>
              <a:t>19/06/2020</a:t>
            </a:fld>
            <a:endParaRPr lang="en-GB" dirty="0"/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2EF12584-1E1D-4D71-86E5-BC9768D30C2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anchor="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Type here if  add info needed  for every slide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4EBF2FCA-3666-4370-8138-ED6B11D77B15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87323" y="441324"/>
            <a:ext cx="3184527" cy="4519615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DDD5DB8D-C169-4963-B42E-7E71B8D373FB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323" y="1859281"/>
            <a:ext cx="3117125" cy="3101658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CA1D5E87-51D5-482C-B861-8677DA0A2486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87323" y="441324"/>
            <a:ext cx="3117125" cy="1353903"/>
          </a:xfrm>
          <a:prstGeom prst="rect">
            <a:avLst/>
          </a:prstGeom>
        </p:spPr>
      </p:pic>
      <p:sp>
        <p:nvSpPr>
          <p:cNvPr id="15" name="Titel 5">
            <a:extLst>
              <a:ext uri="{FF2B5EF4-FFF2-40B4-BE49-F238E27FC236}">
                <a16:creationId xmlns:a16="http://schemas.microsoft.com/office/drawing/2014/main" id="{3F08AE8C-E6D1-4388-9DDC-9403B0AE08F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7323" y="576078"/>
            <a:ext cx="3112365" cy="747897"/>
          </a:xfrm>
          <a:noFill/>
        </p:spPr>
        <p:txBody>
          <a:bodyPr lIns="324000" tIns="0" rIns="144000" bIns="0" anchor="b">
            <a:spAutoFit/>
          </a:bodyPr>
          <a:lstStyle>
            <a:lvl1pPr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Headline</a:t>
            </a:r>
            <a:br>
              <a:rPr lang="en-GB" noProof="0" dirty="0"/>
            </a:br>
            <a:r>
              <a:rPr lang="en-GB" noProof="0" dirty="0"/>
              <a:t>two or</a:t>
            </a:r>
            <a:br>
              <a:rPr lang="en-GB" noProof="0" dirty="0"/>
            </a:br>
            <a:r>
              <a:rPr lang="en-GB" noProof="0" dirty="0"/>
              <a:t>three lines</a:t>
            </a:r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4078EA85-DA39-488A-9E3D-A71C8BA269E6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26257" y="1366571"/>
            <a:ext cx="131762" cy="131762"/>
          </a:xfrm>
          <a:prstGeom prst="rect">
            <a:avLst/>
          </a:prstGeom>
        </p:spPr>
      </p:pic>
      <p:sp>
        <p:nvSpPr>
          <p:cNvPr id="17" name="Textplatzhalter 18">
            <a:extLst>
              <a:ext uri="{FF2B5EF4-FFF2-40B4-BE49-F238E27FC236}">
                <a16:creationId xmlns:a16="http://schemas.microsoft.com/office/drawing/2014/main" id="{8A45BD2A-3FD2-418F-A6BB-8A8936D83E5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87322" y="2007962"/>
            <a:ext cx="3112365" cy="498598"/>
          </a:xfrm>
        </p:spPr>
        <p:txBody>
          <a:bodyPr lIns="324000" rIns="144000">
            <a:spAutoFit/>
          </a:bodyPr>
          <a:lstStyle>
            <a:lvl1pPr marL="0" indent="0">
              <a:buNone/>
              <a:defRPr sz="12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Please insert text, </a:t>
            </a:r>
            <a:r>
              <a:rPr lang="de-DE" dirty="0" err="1"/>
              <a:t>graphic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picture and c</a:t>
            </a:r>
            <a:r>
              <a:rPr lang="en-US" noProof="0" dirty="0"/>
              <a:t>heck with: marketing-group@gft.com</a:t>
            </a:r>
            <a:endParaRPr lang="de-DE" dirty="0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2B8D4479-AF10-4799-A736-D82BB79A04F5}"/>
              </a:ext>
            </a:extLst>
          </p:cNvPr>
          <p:cNvSpPr>
            <a:spLocks/>
          </p:cNvSpPr>
          <p:nvPr userDrawn="1"/>
        </p:nvSpPr>
        <p:spPr>
          <a:xfrm>
            <a:off x="187322" y="1536710"/>
            <a:ext cx="3112365" cy="166199"/>
          </a:xfrm>
          <a:prstGeom prst="rect">
            <a:avLst/>
          </a:prstGeom>
        </p:spPr>
        <p:txBody>
          <a:bodyPr vert="horz" lIns="324000" tIns="0" rIns="144000" bIns="0" rtlCol="0">
            <a:spAutoFit/>
          </a:bodyPr>
          <a:lstStyle/>
          <a:p>
            <a:pPr marR="0" lvl="0" indent="0" defTabSz="685800" fontAlgn="base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anose="05000000000000000000" pitchFamily="2" charset="2"/>
              <a:buNone/>
              <a:tabLst/>
            </a:pPr>
            <a:r>
              <a:rPr lang="en-US" sz="1200" b="0" noProof="0" dirty="0">
                <a:solidFill>
                  <a:schemeClr val="bg1"/>
                </a:solidFill>
                <a:ea typeface="Geneva" pitchFamily="-128" charset="-128"/>
              </a:rPr>
              <a:t>Success story</a:t>
            </a:r>
          </a:p>
        </p:txBody>
      </p:sp>
      <p:sp>
        <p:nvSpPr>
          <p:cNvPr id="19" name="Textplatzhalter 3">
            <a:extLst>
              <a:ext uri="{FF2B5EF4-FFF2-40B4-BE49-F238E27FC236}">
                <a16:creationId xmlns:a16="http://schemas.microsoft.com/office/drawing/2014/main" id="{BE30909A-DFB6-49C7-8362-1755388B15D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71850" y="438149"/>
            <a:ext cx="5588000" cy="3506480"/>
          </a:xfrm>
        </p:spPr>
        <p:txBody>
          <a:bodyPr lIns="396000" tIns="198000" rIns="144000" bIns="0">
            <a:spAutoFit/>
          </a:bodyPr>
          <a:lstStyle>
            <a:lvl1pPr marL="0" indent="0">
              <a:spcBef>
                <a:spcPts val="200"/>
              </a:spcBef>
              <a:buNone/>
              <a:defRPr sz="600" b="0" cap="all" baseline="0">
                <a:solidFill>
                  <a:schemeClr val="accent1"/>
                </a:solidFill>
              </a:defRPr>
            </a:lvl1pPr>
            <a:lvl2pPr marL="0" marR="0" indent="0" algn="l" defTabSz="685800" rtl="0" eaLnBrk="1" fontAlgn="base" latinLnBrk="0" hangingPunct="1">
              <a:lnSpc>
                <a:spcPct val="90000"/>
              </a:lnSpc>
              <a:spcBef>
                <a:spcPts val="2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anose="05000000000000000000" pitchFamily="2" charset="2"/>
              <a:buNone/>
              <a:tabLst/>
              <a:defRPr sz="900" b="1"/>
            </a:lvl2pPr>
            <a:lvl3pPr marL="136525" indent="-136525">
              <a:spcBef>
                <a:spcPts val="200"/>
              </a:spcBef>
              <a:defRPr sz="900"/>
            </a:lvl3pPr>
          </a:lstStyle>
          <a:p>
            <a:pPr lvl="0"/>
            <a:r>
              <a:rPr lang="de-DE" dirty="0"/>
              <a:t>The </a:t>
            </a:r>
            <a:r>
              <a:rPr lang="de-DE" dirty="0" err="1"/>
              <a:t>CHallenGE</a:t>
            </a:r>
            <a:endParaRPr lang="de-DE" dirty="0"/>
          </a:p>
          <a:p>
            <a:pPr lvl="1"/>
            <a:r>
              <a:rPr lang="de-DE" dirty="0" err="1"/>
              <a:t>One-sentence-summary</a:t>
            </a:r>
            <a:r>
              <a:rPr lang="de-DE" dirty="0"/>
              <a:t> </a:t>
            </a:r>
            <a:r>
              <a:rPr lang="de-DE" dirty="0" err="1"/>
              <a:t>here</a:t>
            </a:r>
            <a:endParaRPr lang="de-DE" dirty="0"/>
          </a:p>
          <a:p>
            <a:pPr lvl="2"/>
            <a:r>
              <a:rPr lang="de-DE" dirty="0"/>
              <a:t>Text</a:t>
            </a:r>
          </a:p>
          <a:p>
            <a:pPr lvl="2"/>
            <a:r>
              <a:rPr lang="de-DE" dirty="0"/>
              <a:t>Text</a:t>
            </a:r>
          </a:p>
          <a:p>
            <a:pPr lvl="2"/>
            <a:r>
              <a:rPr lang="de-DE" dirty="0"/>
              <a:t>Text</a:t>
            </a:r>
          </a:p>
          <a:p>
            <a:pPr lvl="2"/>
            <a:r>
              <a:rPr lang="de-DE" dirty="0"/>
              <a:t>Text</a:t>
            </a:r>
          </a:p>
          <a:p>
            <a:pPr lvl="2"/>
            <a:r>
              <a:rPr lang="de-DE" dirty="0"/>
              <a:t>Text</a:t>
            </a:r>
          </a:p>
          <a:p>
            <a:pPr lvl="2"/>
            <a:r>
              <a:rPr lang="de-DE" dirty="0"/>
              <a:t>Text</a:t>
            </a:r>
          </a:p>
          <a:p>
            <a:pPr lvl="2"/>
            <a:endParaRPr lang="de-DE" dirty="0"/>
          </a:p>
          <a:p>
            <a:pPr lvl="0"/>
            <a:r>
              <a:rPr lang="de-DE" dirty="0"/>
              <a:t>THE ENGAGEMENT</a:t>
            </a:r>
            <a:endParaRPr lang="en-GB" dirty="0"/>
          </a:p>
          <a:p>
            <a:pPr lvl="1"/>
            <a:r>
              <a:rPr lang="en-GB" dirty="0"/>
              <a:t>One-sentence-summary here</a:t>
            </a:r>
          </a:p>
          <a:p>
            <a:pPr lvl="2"/>
            <a:r>
              <a:rPr lang="en-GB" dirty="0"/>
              <a:t>Text</a:t>
            </a:r>
          </a:p>
          <a:p>
            <a:pPr lvl="2"/>
            <a:r>
              <a:rPr lang="en-GB" dirty="0"/>
              <a:t>Text</a:t>
            </a:r>
          </a:p>
          <a:p>
            <a:pPr lvl="2"/>
            <a:r>
              <a:rPr lang="en-GB" dirty="0"/>
              <a:t>Text</a:t>
            </a:r>
          </a:p>
          <a:p>
            <a:pPr lvl="2"/>
            <a:r>
              <a:rPr lang="en-GB" dirty="0"/>
              <a:t>Text</a:t>
            </a:r>
          </a:p>
          <a:p>
            <a:pPr lvl="2"/>
            <a:r>
              <a:rPr lang="en-GB" dirty="0"/>
              <a:t>Text</a:t>
            </a:r>
          </a:p>
          <a:p>
            <a:pPr lvl="2"/>
            <a:endParaRPr lang="de-DE" dirty="0"/>
          </a:p>
          <a:p>
            <a:pPr lvl="0"/>
            <a:r>
              <a:rPr lang="de-DE" dirty="0"/>
              <a:t>THE BENEFIT</a:t>
            </a:r>
            <a:endParaRPr lang="en-GB" dirty="0"/>
          </a:p>
          <a:p>
            <a:pPr lvl="1"/>
            <a:r>
              <a:rPr lang="en-GB" dirty="0"/>
              <a:t>One-sentence-summary here</a:t>
            </a:r>
          </a:p>
          <a:p>
            <a:pPr lvl="2"/>
            <a:r>
              <a:rPr lang="en-GB" dirty="0"/>
              <a:t>Text</a:t>
            </a:r>
          </a:p>
          <a:p>
            <a:pPr lvl="2"/>
            <a:r>
              <a:rPr lang="en-GB" dirty="0"/>
              <a:t>Text</a:t>
            </a:r>
          </a:p>
          <a:p>
            <a:pPr lvl="2"/>
            <a:r>
              <a:rPr lang="en-GB" dirty="0"/>
              <a:t>Text</a:t>
            </a:r>
          </a:p>
          <a:p>
            <a:pPr lvl="2"/>
            <a:r>
              <a:rPr lang="en-GB" dirty="0"/>
              <a:t>Text</a:t>
            </a:r>
            <a:endParaRPr lang="de-DE" dirty="0"/>
          </a:p>
        </p:txBody>
      </p:sp>
      <p:sp>
        <p:nvSpPr>
          <p:cNvPr id="20" name="Textplatzhalter 3">
            <a:extLst>
              <a:ext uri="{FF2B5EF4-FFF2-40B4-BE49-F238E27FC236}">
                <a16:creationId xmlns:a16="http://schemas.microsoft.com/office/drawing/2014/main" id="{E31F4BE4-DDEE-4D51-8F82-85B3B65E3011}"/>
              </a:ext>
            </a:extLst>
          </p:cNvPr>
          <p:cNvSpPr txBox="1">
            <a:spLocks/>
          </p:cNvSpPr>
          <p:nvPr userDrawn="1"/>
        </p:nvSpPr>
        <p:spPr>
          <a:xfrm>
            <a:off x="9542551" y="438149"/>
            <a:ext cx="2173199" cy="28536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marR="0" indent="0" algn="l" defTabSz="685800" rtl="0" eaLnBrk="1" fontAlgn="base" latinLnBrk="0" hangingPunct="1">
              <a:lnSpc>
                <a:spcPct val="90000"/>
              </a:lnSpc>
              <a:spcBef>
                <a:spcPts val="4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anose="05000000000000000000" pitchFamily="2" charset="2"/>
              <a:buNone/>
              <a:tabLst/>
              <a:defRPr lang="de-DE" sz="800" b="1" kern="1200" cap="all" baseline="0">
                <a:solidFill>
                  <a:schemeClr val="accent1"/>
                </a:solidFill>
                <a:latin typeface="+mn-lt"/>
                <a:ea typeface="Geneva" pitchFamily="-128" charset="-128"/>
                <a:cs typeface="+mn-cs"/>
              </a:defRPr>
            </a:lvl1pPr>
            <a:lvl2pPr marL="0" marR="0" indent="0" algn="l" defTabSz="685800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anose="05000000000000000000" pitchFamily="2" charset="2"/>
              <a:buNone/>
              <a:tabLst/>
              <a:defRPr lang="de-DE" sz="1000" b="1" kern="1200">
                <a:solidFill>
                  <a:schemeClr val="tx1"/>
                </a:solidFill>
                <a:latin typeface="+mn-lt"/>
                <a:ea typeface="Geneva" pitchFamily="-128" charset="-128"/>
                <a:cs typeface="+mn-cs"/>
              </a:defRPr>
            </a:lvl2pPr>
            <a:lvl3pPr marL="0" marR="0" indent="0" algn="l" defTabSz="685800" rtl="0" eaLnBrk="1" fontAlgn="base" latinLnBrk="0" hangingPunct="1">
              <a:lnSpc>
                <a:spcPct val="90000"/>
              </a:lnSpc>
              <a:spcBef>
                <a:spcPts val="4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anose="05000000000000000000" pitchFamily="2" charset="2"/>
              <a:buNone/>
              <a:tabLst/>
              <a:defRPr lang="de-DE" sz="1000" b="0" kern="1200" baseline="0">
                <a:solidFill>
                  <a:schemeClr val="tx1"/>
                </a:solidFill>
                <a:latin typeface="+mn-lt"/>
                <a:ea typeface="Geneva" pitchFamily="-128" charset="-128"/>
                <a:cs typeface="+mn-cs"/>
              </a:defRPr>
            </a:lvl3pPr>
            <a:lvl4pPr marL="0" marR="0" indent="0" algn="l" defTabSz="685800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anose="05000000000000000000" pitchFamily="2" charset="2"/>
              <a:buNone/>
              <a:tabLst/>
              <a:defRPr lang="de-DE" sz="1000" b="1" kern="1200" smtClean="0">
                <a:solidFill>
                  <a:srgbClr val="EC6601"/>
                </a:solidFill>
                <a:latin typeface="+mn-lt"/>
                <a:ea typeface="Geneva" pitchFamily="-128" charset="-128"/>
                <a:cs typeface="+mn-cs"/>
              </a:defRPr>
            </a:lvl4pPr>
            <a:lvl5pPr marL="895350" marR="0" indent="-177800" algn="l" defTabSz="685800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 lang="de-DE" sz="1200" b="0" kern="1200" baseline="0">
                <a:solidFill>
                  <a:schemeClr val="tx1"/>
                </a:solidFill>
                <a:latin typeface="+mn-lt"/>
                <a:ea typeface="Geneva" pitchFamily="-128" charset="-128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3"/>
            <a:r>
              <a:rPr lang="en-US" sz="900" b="0" dirty="0"/>
              <a:t>Please use this structure and style:</a:t>
            </a:r>
          </a:p>
          <a:p>
            <a:pPr lvl="3"/>
            <a:endParaRPr lang="en-US" dirty="0"/>
          </a:p>
          <a:p>
            <a:pPr>
              <a:spcBef>
                <a:spcPts val="200"/>
              </a:spcBef>
            </a:pPr>
            <a:r>
              <a:rPr lang="en-US" sz="600" b="0" dirty="0"/>
              <a:t>The CHallenGE, 6 pt, unbold</a:t>
            </a:r>
          </a:p>
          <a:p>
            <a:pPr lvl="1">
              <a:spcBef>
                <a:spcPts val="200"/>
              </a:spcBef>
            </a:pPr>
            <a:r>
              <a:rPr lang="en-US" sz="900" dirty="0"/>
              <a:t>One-sentence-summary, 9 pt, bold</a:t>
            </a:r>
          </a:p>
          <a:p>
            <a:pPr marL="138113" lvl="2" indent="-138113">
              <a:spcBef>
                <a:spcPts val="200"/>
              </a:spcBef>
              <a:buFont typeface="Wingdings" panose="05000000000000000000" pitchFamily="2" charset="2"/>
              <a:buChar char="§"/>
            </a:pPr>
            <a:r>
              <a:rPr lang="en-US" sz="900" dirty="0"/>
              <a:t>Bullets, 9 pt, unbold</a:t>
            </a:r>
          </a:p>
          <a:p>
            <a:pPr marL="138113" lvl="2" indent="-138113">
              <a:spcBef>
                <a:spcPts val="200"/>
              </a:spcBef>
              <a:buFont typeface="Wingdings" panose="05000000000000000000" pitchFamily="2" charset="2"/>
              <a:buChar char="§"/>
            </a:pPr>
            <a:endParaRPr lang="en-US" sz="900" dirty="0"/>
          </a:p>
          <a:p>
            <a:pPr marL="0" lvl="2" indent="0">
              <a:spcBef>
                <a:spcPts val="200"/>
              </a:spcBef>
              <a:buFont typeface="Wingdings" panose="05000000000000000000" pitchFamily="2" charset="2"/>
              <a:buNone/>
            </a:pPr>
            <a:r>
              <a:rPr lang="en-US" sz="900" dirty="0"/>
              <a:t>1 empty line before next paragraph</a:t>
            </a:r>
          </a:p>
          <a:p>
            <a:pPr marL="0" lvl="2" indent="0">
              <a:spcBef>
                <a:spcPts val="200"/>
              </a:spcBef>
              <a:buFont typeface="Wingdings" panose="05000000000000000000" pitchFamily="2" charset="2"/>
              <a:buNone/>
            </a:pPr>
            <a:endParaRPr lang="en-US" dirty="0"/>
          </a:p>
          <a:p>
            <a:pPr>
              <a:spcBef>
                <a:spcPts val="200"/>
              </a:spcBef>
            </a:pPr>
            <a:r>
              <a:rPr lang="en-US" sz="600" b="0" dirty="0"/>
              <a:t>The ENGAGEMENT, 6 pt, unbold</a:t>
            </a:r>
          </a:p>
          <a:p>
            <a:pPr lvl="1">
              <a:spcBef>
                <a:spcPts val="200"/>
              </a:spcBef>
            </a:pPr>
            <a:r>
              <a:rPr lang="en-US" sz="900" dirty="0"/>
              <a:t>One-sentence-summary, 9 pt, bold</a:t>
            </a:r>
          </a:p>
          <a:p>
            <a:pPr marL="138113" lvl="2" indent="-138113">
              <a:spcBef>
                <a:spcPts val="200"/>
              </a:spcBef>
              <a:buFont typeface="Wingdings" panose="05000000000000000000" pitchFamily="2" charset="2"/>
              <a:buChar char="§"/>
            </a:pPr>
            <a:r>
              <a:rPr lang="en-US" sz="900" dirty="0"/>
              <a:t>Bullets, 9 pt, unbold</a:t>
            </a:r>
          </a:p>
          <a:p>
            <a:pPr marL="138113" lvl="2" indent="-138113">
              <a:spcBef>
                <a:spcPts val="200"/>
              </a:spcBef>
              <a:buFont typeface="Wingdings" panose="05000000000000000000" pitchFamily="2" charset="2"/>
              <a:buChar char="§"/>
            </a:pPr>
            <a:endParaRPr lang="en-US" sz="900" dirty="0"/>
          </a:p>
          <a:p>
            <a:pPr marL="0" lvl="2" indent="0">
              <a:spcBef>
                <a:spcPts val="200"/>
              </a:spcBef>
              <a:buFont typeface="Wingdings" panose="05000000000000000000" pitchFamily="2" charset="2"/>
              <a:buNone/>
            </a:pPr>
            <a:r>
              <a:rPr lang="en-US" sz="900" dirty="0"/>
              <a:t>1 empty line before next paragraph</a:t>
            </a:r>
          </a:p>
          <a:p>
            <a:pPr marL="0" lvl="2" indent="0">
              <a:spcBef>
                <a:spcPts val="200"/>
              </a:spcBef>
              <a:buFont typeface="Wingdings" panose="05000000000000000000" pitchFamily="2" charset="2"/>
              <a:buNone/>
            </a:pPr>
            <a:endParaRPr lang="en-US" dirty="0"/>
          </a:p>
          <a:p>
            <a:pPr>
              <a:spcBef>
                <a:spcPts val="200"/>
              </a:spcBef>
            </a:pPr>
            <a:r>
              <a:rPr lang="en-US" sz="600" b="0" dirty="0"/>
              <a:t>The BENEFIT, 6 pt, unbold</a:t>
            </a:r>
          </a:p>
          <a:p>
            <a:pPr lvl="1">
              <a:spcBef>
                <a:spcPts val="200"/>
              </a:spcBef>
            </a:pPr>
            <a:r>
              <a:rPr lang="en-US" sz="900" dirty="0"/>
              <a:t>One-sentence-summary, 9 pt, bold</a:t>
            </a:r>
          </a:p>
          <a:p>
            <a:pPr marL="138113" lvl="2" indent="-138113">
              <a:spcBef>
                <a:spcPts val="200"/>
              </a:spcBef>
              <a:buFont typeface="Wingdings" panose="05000000000000000000" pitchFamily="2" charset="2"/>
              <a:buChar char="§"/>
            </a:pPr>
            <a:r>
              <a:rPr lang="en-US" sz="900" dirty="0"/>
              <a:t>Bullets, 9 pt, unbold</a:t>
            </a:r>
          </a:p>
          <a:p>
            <a:pPr marL="138113" lvl="2" indent="-138113">
              <a:spcBef>
                <a:spcPts val="200"/>
              </a:spcBef>
              <a:buFont typeface="Wingdings" panose="05000000000000000000" pitchFamily="2" charset="2"/>
              <a:buChar char="§"/>
            </a:pPr>
            <a:endParaRPr lang="en-US" sz="900" dirty="0"/>
          </a:p>
          <a:p>
            <a:pPr marL="0" lvl="2" indent="0">
              <a:spcBef>
                <a:spcPts val="200"/>
              </a:spcBef>
              <a:buFont typeface="Wingdings" panose="05000000000000000000" pitchFamily="2" charset="2"/>
              <a:buNone/>
            </a:pPr>
            <a:endParaRPr lang="en-US" dirty="0"/>
          </a:p>
        </p:txBody>
      </p:sp>
      <p:sp>
        <p:nvSpPr>
          <p:cNvPr id="21" name="Textplatzhalter 4">
            <a:extLst>
              <a:ext uri="{FF2B5EF4-FFF2-40B4-BE49-F238E27FC236}">
                <a16:creationId xmlns:a16="http://schemas.microsoft.com/office/drawing/2014/main" id="{7D65DC9B-A03E-4B6E-BA94-7C0D37E1830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68774" y="86336"/>
            <a:ext cx="720000" cy="249299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600" b="1">
                <a:solidFill>
                  <a:schemeClr val="accent1"/>
                </a:solidFill>
              </a:defRPr>
            </a:lvl1pPr>
            <a:lvl2pPr marL="177800" indent="0">
              <a:buNone/>
              <a:defRPr sz="600" b="1">
                <a:solidFill>
                  <a:schemeClr val="accent1"/>
                </a:solidFill>
              </a:defRPr>
            </a:lvl2pPr>
            <a:lvl3pPr marL="361950" indent="0">
              <a:buNone/>
              <a:defRPr sz="600" b="1">
                <a:solidFill>
                  <a:schemeClr val="accent1"/>
                </a:solidFill>
              </a:defRPr>
            </a:lvl3pPr>
            <a:lvl4pPr marL="539750" indent="0">
              <a:buNone/>
              <a:defRPr sz="600" b="1">
                <a:solidFill>
                  <a:schemeClr val="accent1"/>
                </a:solidFill>
              </a:defRPr>
            </a:lvl4pPr>
            <a:lvl5pPr marL="717550" indent="0">
              <a:buNone/>
              <a:defRPr sz="6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Country</a:t>
            </a:r>
          </a:p>
        </p:txBody>
      </p:sp>
      <p:sp>
        <p:nvSpPr>
          <p:cNvPr id="22" name="Textplatzhalter 4">
            <a:extLst>
              <a:ext uri="{FF2B5EF4-FFF2-40B4-BE49-F238E27FC236}">
                <a16:creationId xmlns:a16="http://schemas.microsoft.com/office/drawing/2014/main" id="{35DC7D0B-3A72-4CAE-92C0-FC9CF2AC7B9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371850" y="86336"/>
            <a:ext cx="720000" cy="249299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600" b="1">
                <a:solidFill>
                  <a:schemeClr val="accent1"/>
                </a:solidFill>
              </a:defRPr>
            </a:lvl1pPr>
            <a:lvl2pPr marL="177800" indent="0">
              <a:buNone/>
              <a:defRPr sz="600" b="1">
                <a:solidFill>
                  <a:schemeClr val="accent1"/>
                </a:solidFill>
              </a:defRPr>
            </a:lvl2pPr>
            <a:lvl3pPr marL="361950" indent="0">
              <a:buNone/>
              <a:defRPr sz="600" b="1">
                <a:solidFill>
                  <a:schemeClr val="accent1"/>
                </a:solidFill>
              </a:defRPr>
            </a:lvl3pPr>
            <a:lvl4pPr marL="539750" indent="0">
              <a:buNone/>
              <a:defRPr sz="600" b="1">
                <a:solidFill>
                  <a:schemeClr val="accent1"/>
                </a:solidFill>
              </a:defRPr>
            </a:lvl4pPr>
            <a:lvl5pPr marL="717550" indent="0">
              <a:buNone/>
              <a:defRPr sz="6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Key sector</a:t>
            </a:r>
          </a:p>
        </p:txBody>
      </p:sp>
      <p:sp>
        <p:nvSpPr>
          <p:cNvPr id="23" name="Textplatzhalter 4">
            <a:extLst>
              <a:ext uri="{FF2B5EF4-FFF2-40B4-BE49-F238E27FC236}">
                <a16:creationId xmlns:a16="http://schemas.microsoft.com/office/drawing/2014/main" id="{78975FA2-C3EC-45D4-AA98-E1967D4549A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960936" y="86336"/>
            <a:ext cx="720000" cy="249299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600" b="1">
                <a:solidFill>
                  <a:schemeClr val="bg1"/>
                </a:solidFill>
              </a:defRPr>
            </a:lvl1pPr>
            <a:lvl2pPr marL="177800" indent="0">
              <a:buNone/>
              <a:defRPr sz="600" b="1">
                <a:solidFill>
                  <a:schemeClr val="accent1"/>
                </a:solidFill>
              </a:defRPr>
            </a:lvl2pPr>
            <a:lvl3pPr marL="361950" indent="0">
              <a:buNone/>
              <a:defRPr sz="600" b="1">
                <a:solidFill>
                  <a:schemeClr val="accent1"/>
                </a:solidFill>
              </a:defRPr>
            </a:lvl3pPr>
            <a:lvl4pPr marL="539750" indent="0">
              <a:buNone/>
              <a:defRPr sz="600" b="1">
                <a:solidFill>
                  <a:schemeClr val="accent1"/>
                </a:solidFill>
              </a:defRPr>
            </a:lvl4pPr>
            <a:lvl5pPr marL="717550" indent="0">
              <a:buNone/>
              <a:defRPr sz="6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Key capabilities</a:t>
            </a:r>
          </a:p>
        </p:txBody>
      </p:sp>
      <p:sp>
        <p:nvSpPr>
          <p:cNvPr id="24" name="Textplatzhalter 4">
            <a:extLst>
              <a:ext uri="{FF2B5EF4-FFF2-40B4-BE49-F238E27FC236}">
                <a16:creationId xmlns:a16="http://schemas.microsoft.com/office/drawing/2014/main" id="{9116E9B1-0FEB-414C-A914-2D30C872C4E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753098" y="86336"/>
            <a:ext cx="720000" cy="249299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600" b="1">
                <a:solidFill>
                  <a:schemeClr val="bg1"/>
                </a:solidFill>
              </a:defRPr>
            </a:lvl1pPr>
            <a:lvl2pPr marL="177800" indent="0">
              <a:buNone/>
              <a:defRPr sz="600" b="1">
                <a:solidFill>
                  <a:schemeClr val="accent1"/>
                </a:solidFill>
              </a:defRPr>
            </a:lvl2pPr>
            <a:lvl3pPr marL="361950" indent="0">
              <a:buNone/>
              <a:defRPr sz="600" b="1">
                <a:solidFill>
                  <a:schemeClr val="accent1"/>
                </a:solidFill>
              </a:defRPr>
            </a:lvl3pPr>
            <a:lvl4pPr marL="539750" indent="0">
              <a:buNone/>
              <a:defRPr sz="600" b="1">
                <a:solidFill>
                  <a:schemeClr val="accent1"/>
                </a:solidFill>
              </a:defRPr>
            </a:lvl4pPr>
            <a:lvl5pPr marL="717550" indent="0">
              <a:buNone/>
              <a:defRPr sz="6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Helix offering</a:t>
            </a:r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23858139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ac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kt 12" hidden="1"/>
          <p:cNvGraphicFramePr>
            <a:graphicFrameLocks noChangeAspect="1"/>
          </p:cNvGraphicFramePr>
          <p:nvPr userDrawn="1"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79438514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124" name="think-cell Folie" r:id="rId5" imgW="270" imgH="270" progId="TCLayout.ActiveDocument.1">
                  <p:embed/>
                </p:oleObj>
              </mc:Choice>
              <mc:Fallback>
                <p:oleObj name="think-cell Foli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50"/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8913" y="441325"/>
            <a:ext cx="8769350" cy="4519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platzhalter 8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982662" y="2701925"/>
            <a:ext cx="7186612" cy="193899"/>
          </a:xfrm>
        </p:spPr>
        <p:txBody>
          <a:bodyPr anchor="t"/>
          <a:lstStyle>
            <a:lvl1pPr marL="0" indent="0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Subhead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982662" y="3027095"/>
            <a:ext cx="7186612" cy="1123384"/>
          </a:xfrm>
        </p:spPr>
        <p:txBody>
          <a:bodyPr/>
          <a:lstStyle>
            <a:lvl1pPr marL="0" indent="0">
              <a:buNone/>
              <a:defRPr sz="1000" baseline="0">
                <a:solidFill>
                  <a:schemeClr val="bg1"/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 noProof="0" dirty="0"/>
              <a:t>GFT …</a:t>
            </a:r>
            <a:br>
              <a:rPr lang="en-GB" noProof="0" dirty="0"/>
            </a:br>
            <a:r>
              <a:rPr lang="en-GB" noProof="0" dirty="0"/>
              <a:t>First name Last name</a:t>
            </a:r>
            <a:br>
              <a:rPr lang="en-GB" noProof="0" dirty="0"/>
            </a:br>
            <a:r>
              <a:rPr lang="en-GB" noProof="0" dirty="0"/>
              <a:t>Position</a:t>
            </a:r>
          </a:p>
          <a:p>
            <a:pPr lvl="0"/>
            <a:r>
              <a:rPr lang="en-GB" noProof="0" dirty="0"/>
              <a:t>Street address</a:t>
            </a:r>
            <a:br>
              <a:rPr lang="en-GB" noProof="0" dirty="0"/>
            </a:br>
            <a:r>
              <a:rPr lang="en-GB" noProof="0" dirty="0"/>
              <a:t>12345 City</a:t>
            </a:r>
          </a:p>
          <a:p>
            <a:pPr lvl="0"/>
            <a:r>
              <a:rPr lang="en-GB" noProof="0" dirty="0"/>
              <a:t>T +xx </a:t>
            </a:r>
            <a:r>
              <a:rPr lang="en-GB" noProof="0" dirty="0" err="1"/>
              <a:t>xxxx</a:t>
            </a:r>
            <a:r>
              <a:rPr lang="en-GB" noProof="0" dirty="0"/>
              <a:t> xxx-</a:t>
            </a:r>
            <a:r>
              <a:rPr lang="en-GB" noProof="0" dirty="0" err="1"/>
              <a:t>xxxx</a:t>
            </a:r>
            <a:r>
              <a:rPr lang="en-GB" noProof="0" dirty="0"/>
              <a:t/>
            </a:r>
            <a:br>
              <a:rPr lang="en-GB" noProof="0" dirty="0"/>
            </a:br>
            <a:r>
              <a:rPr lang="en-GB" noProof="0" dirty="0"/>
              <a:t>Firstname.Lastname@gft.com</a:t>
            </a:r>
          </a:p>
        </p:txBody>
      </p:sp>
      <p:sp>
        <p:nvSpPr>
          <p:cNvPr id="6" name="Textfeld 5"/>
          <p:cNvSpPr txBox="1">
            <a:spLocks/>
          </p:cNvSpPr>
          <p:nvPr userDrawn="1"/>
        </p:nvSpPr>
        <p:spPr bwMode="white">
          <a:xfrm>
            <a:off x="978102" y="663575"/>
            <a:ext cx="7191172" cy="13542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4400" b="1" dirty="0">
                <a:solidFill>
                  <a:schemeClr val="bg1"/>
                </a:solidFill>
              </a:rPr>
              <a:t>Shaping the future </a:t>
            </a:r>
            <a:br>
              <a:rPr lang="en-GB" sz="4400" b="1" dirty="0">
                <a:solidFill>
                  <a:schemeClr val="bg1"/>
                </a:solidFill>
              </a:rPr>
            </a:br>
            <a:r>
              <a:rPr lang="en-GB" sz="4400" b="1" dirty="0">
                <a:solidFill>
                  <a:schemeClr val="bg1"/>
                </a:solidFill>
              </a:rPr>
              <a:t>of digital business </a:t>
            </a:r>
          </a:p>
        </p:txBody>
      </p:sp>
      <p:grpSp>
        <p:nvGrpSpPr>
          <p:cNvPr id="10" name="Gruppieren 9"/>
          <p:cNvGrpSpPr>
            <a:grpSpLocks/>
          </p:cNvGrpSpPr>
          <p:nvPr userDrawn="1"/>
        </p:nvGrpSpPr>
        <p:grpSpPr>
          <a:xfrm>
            <a:off x="7767501" y="106363"/>
            <a:ext cx="1193937" cy="221456"/>
            <a:chOff x="8174038" y="147638"/>
            <a:chExt cx="787400" cy="146050"/>
          </a:xfrm>
        </p:grpSpPr>
        <p:sp>
          <p:nvSpPr>
            <p:cNvPr id="11" name="AutoShape 89"/>
            <p:cNvSpPr>
              <a:spLocks noChangeAspect="1" noChangeArrowheads="1" noTextEdit="1"/>
            </p:cNvSpPr>
            <p:nvPr userDrawn="1"/>
          </p:nvSpPr>
          <p:spPr bwMode="auto">
            <a:xfrm>
              <a:off x="8174038" y="147638"/>
              <a:ext cx="787400" cy="146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GB" dirty="0"/>
            </a:p>
          </p:txBody>
        </p:sp>
        <p:sp>
          <p:nvSpPr>
            <p:cNvPr id="12" name="Rectangle 91"/>
            <p:cNvSpPr>
              <a:spLocks noChangeArrowheads="1"/>
            </p:cNvSpPr>
            <p:nvPr userDrawn="1"/>
          </p:nvSpPr>
          <p:spPr bwMode="auto">
            <a:xfrm>
              <a:off x="8174038" y="147638"/>
              <a:ext cx="787400" cy="14605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GB" dirty="0"/>
            </a:p>
          </p:txBody>
        </p:sp>
        <p:sp>
          <p:nvSpPr>
            <p:cNvPr id="14" name="Rectangle 92"/>
            <p:cNvSpPr>
              <a:spLocks noChangeArrowheads="1"/>
            </p:cNvSpPr>
            <p:nvPr userDrawn="1"/>
          </p:nvSpPr>
          <p:spPr bwMode="auto">
            <a:xfrm>
              <a:off x="8855076" y="187326"/>
              <a:ext cx="68263" cy="666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GB" dirty="0"/>
            </a:p>
          </p:txBody>
        </p:sp>
        <p:sp>
          <p:nvSpPr>
            <p:cNvPr id="15" name="Freeform 93"/>
            <p:cNvSpPr>
              <a:spLocks/>
            </p:cNvSpPr>
            <p:nvPr userDrawn="1"/>
          </p:nvSpPr>
          <p:spPr bwMode="auto">
            <a:xfrm>
              <a:off x="8621713" y="185738"/>
              <a:ext cx="65088" cy="69850"/>
            </a:xfrm>
            <a:custGeom>
              <a:avLst/>
              <a:gdLst>
                <a:gd name="T0" fmla="*/ 21 w 40"/>
                <a:gd name="T1" fmla="*/ 18 h 44"/>
                <a:gd name="T2" fmla="*/ 21 w 40"/>
                <a:gd name="T3" fmla="*/ 26 h 44"/>
                <a:gd name="T4" fmla="*/ 31 w 40"/>
                <a:gd name="T5" fmla="*/ 26 h 44"/>
                <a:gd name="T6" fmla="*/ 31 w 40"/>
                <a:gd name="T7" fmla="*/ 33 h 44"/>
                <a:gd name="T8" fmla="*/ 22 w 40"/>
                <a:gd name="T9" fmla="*/ 36 h 44"/>
                <a:gd name="T10" fmla="*/ 8 w 40"/>
                <a:gd name="T11" fmla="*/ 22 h 44"/>
                <a:gd name="T12" fmla="*/ 22 w 40"/>
                <a:gd name="T13" fmla="*/ 8 h 44"/>
                <a:gd name="T14" fmla="*/ 33 w 40"/>
                <a:gd name="T15" fmla="*/ 12 h 44"/>
                <a:gd name="T16" fmla="*/ 33 w 40"/>
                <a:gd name="T17" fmla="*/ 12 h 44"/>
                <a:gd name="T18" fmla="*/ 39 w 40"/>
                <a:gd name="T19" fmla="*/ 7 h 44"/>
                <a:gd name="T20" fmla="*/ 38 w 40"/>
                <a:gd name="T21" fmla="*/ 7 h 44"/>
                <a:gd name="T22" fmla="*/ 22 w 40"/>
                <a:gd name="T23" fmla="*/ 0 h 44"/>
                <a:gd name="T24" fmla="*/ 0 w 40"/>
                <a:gd name="T25" fmla="*/ 22 h 44"/>
                <a:gd name="T26" fmla="*/ 22 w 40"/>
                <a:gd name="T27" fmla="*/ 44 h 44"/>
                <a:gd name="T28" fmla="*/ 40 w 40"/>
                <a:gd name="T29" fmla="*/ 36 h 44"/>
                <a:gd name="T30" fmla="*/ 40 w 40"/>
                <a:gd name="T31" fmla="*/ 35 h 44"/>
                <a:gd name="T32" fmla="*/ 40 w 40"/>
                <a:gd name="T33" fmla="*/ 18 h 44"/>
                <a:gd name="T34" fmla="*/ 21 w 40"/>
                <a:gd name="T35" fmla="*/ 18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0" h="44">
                  <a:moveTo>
                    <a:pt x="21" y="18"/>
                  </a:moveTo>
                  <a:cubicBezTo>
                    <a:pt x="21" y="26"/>
                    <a:pt x="21" y="26"/>
                    <a:pt x="21" y="26"/>
                  </a:cubicBezTo>
                  <a:cubicBezTo>
                    <a:pt x="31" y="26"/>
                    <a:pt x="31" y="26"/>
                    <a:pt x="31" y="26"/>
                  </a:cubicBezTo>
                  <a:cubicBezTo>
                    <a:pt x="31" y="33"/>
                    <a:pt x="31" y="33"/>
                    <a:pt x="31" y="33"/>
                  </a:cubicBezTo>
                  <a:cubicBezTo>
                    <a:pt x="29" y="35"/>
                    <a:pt x="26" y="36"/>
                    <a:pt x="22" y="36"/>
                  </a:cubicBezTo>
                  <a:cubicBezTo>
                    <a:pt x="14" y="36"/>
                    <a:pt x="8" y="31"/>
                    <a:pt x="8" y="22"/>
                  </a:cubicBezTo>
                  <a:cubicBezTo>
                    <a:pt x="8" y="13"/>
                    <a:pt x="14" y="8"/>
                    <a:pt x="22" y="8"/>
                  </a:cubicBezTo>
                  <a:cubicBezTo>
                    <a:pt x="26" y="8"/>
                    <a:pt x="30" y="9"/>
                    <a:pt x="33" y="12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9" y="7"/>
                    <a:pt x="39" y="7"/>
                    <a:pt x="39" y="7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34" y="3"/>
                    <a:pt x="29" y="0"/>
                    <a:pt x="22" y="0"/>
                  </a:cubicBezTo>
                  <a:cubicBezTo>
                    <a:pt x="9" y="0"/>
                    <a:pt x="0" y="9"/>
                    <a:pt x="0" y="22"/>
                  </a:cubicBezTo>
                  <a:cubicBezTo>
                    <a:pt x="0" y="35"/>
                    <a:pt x="9" y="44"/>
                    <a:pt x="22" y="44"/>
                  </a:cubicBezTo>
                  <a:cubicBezTo>
                    <a:pt x="29" y="44"/>
                    <a:pt x="36" y="41"/>
                    <a:pt x="40" y="36"/>
                  </a:cubicBezTo>
                  <a:cubicBezTo>
                    <a:pt x="40" y="35"/>
                    <a:pt x="40" y="35"/>
                    <a:pt x="40" y="35"/>
                  </a:cubicBezTo>
                  <a:cubicBezTo>
                    <a:pt x="40" y="18"/>
                    <a:pt x="40" y="18"/>
                    <a:pt x="40" y="18"/>
                  </a:cubicBezTo>
                  <a:lnTo>
                    <a:pt x="21" y="1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GB" dirty="0"/>
            </a:p>
          </p:txBody>
        </p:sp>
        <p:sp>
          <p:nvSpPr>
            <p:cNvPr id="16" name="Freeform 94"/>
            <p:cNvSpPr>
              <a:spLocks/>
            </p:cNvSpPr>
            <p:nvPr userDrawn="1"/>
          </p:nvSpPr>
          <p:spPr bwMode="auto">
            <a:xfrm>
              <a:off x="8702676" y="187326"/>
              <a:ext cx="50800" cy="66675"/>
            </a:xfrm>
            <a:custGeom>
              <a:avLst/>
              <a:gdLst>
                <a:gd name="T0" fmla="*/ 32 w 32"/>
                <a:gd name="T1" fmla="*/ 8 h 42"/>
                <a:gd name="T2" fmla="*/ 32 w 32"/>
                <a:gd name="T3" fmla="*/ 0 h 42"/>
                <a:gd name="T4" fmla="*/ 0 w 32"/>
                <a:gd name="T5" fmla="*/ 0 h 42"/>
                <a:gd name="T6" fmla="*/ 0 w 32"/>
                <a:gd name="T7" fmla="*/ 42 h 42"/>
                <a:gd name="T8" fmla="*/ 9 w 32"/>
                <a:gd name="T9" fmla="*/ 42 h 42"/>
                <a:gd name="T10" fmla="*/ 9 w 32"/>
                <a:gd name="T11" fmla="*/ 25 h 42"/>
                <a:gd name="T12" fmla="*/ 31 w 32"/>
                <a:gd name="T13" fmla="*/ 25 h 42"/>
                <a:gd name="T14" fmla="*/ 31 w 32"/>
                <a:gd name="T15" fmla="*/ 18 h 42"/>
                <a:gd name="T16" fmla="*/ 9 w 32"/>
                <a:gd name="T17" fmla="*/ 18 h 42"/>
                <a:gd name="T18" fmla="*/ 9 w 32"/>
                <a:gd name="T19" fmla="*/ 8 h 42"/>
                <a:gd name="T20" fmla="*/ 32 w 32"/>
                <a:gd name="T21" fmla="*/ 8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" h="42">
                  <a:moveTo>
                    <a:pt x="32" y="8"/>
                  </a:moveTo>
                  <a:lnTo>
                    <a:pt x="32" y="0"/>
                  </a:lnTo>
                  <a:lnTo>
                    <a:pt x="0" y="0"/>
                  </a:lnTo>
                  <a:lnTo>
                    <a:pt x="0" y="42"/>
                  </a:lnTo>
                  <a:lnTo>
                    <a:pt x="9" y="42"/>
                  </a:lnTo>
                  <a:lnTo>
                    <a:pt x="9" y="25"/>
                  </a:lnTo>
                  <a:lnTo>
                    <a:pt x="31" y="25"/>
                  </a:lnTo>
                  <a:lnTo>
                    <a:pt x="31" y="18"/>
                  </a:lnTo>
                  <a:lnTo>
                    <a:pt x="9" y="18"/>
                  </a:lnTo>
                  <a:lnTo>
                    <a:pt x="9" y="8"/>
                  </a:lnTo>
                  <a:lnTo>
                    <a:pt x="32" y="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GB" dirty="0"/>
            </a:p>
          </p:txBody>
        </p:sp>
        <p:sp>
          <p:nvSpPr>
            <p:cNvPr id="17" name="Freeform 95"/>
            <p:cNvSpPr>
              <a:spLocks/>
            </p:cNvSpPr>
            <p:nvPr userDrawn="1"/>
          </p:nvSpPr>
          <p:spPr bwMode="auto">
            <a:xfrm>
              <a:off x="8761413" y="187326"/>
              <a:ext cx="50800" cy="66675"/>
            </a:xfrm>
            <a:custGeom>
              <a:avLst/>
              <a:gdLst>
                <a:gd name="T0" fmla="*/ 0 w 32"/>
                <a:gd name="T1" fmla="*/ 0 h 42"/>
                <a:gd name="T2" fmla="*/ 0 w 32"/>
                <a:gd name="T3" fmla="*/ 8 h 42"/>
                <a:gd name="T4" fmla="*/ 11 w 32"/>
                <a:gd name="T5" fmla="*/ 8 h 42"/>
                <a:gd name="T6" fmla="*/ 11 w 32"/>
                <a:gd name="T7" fmla="*/ 42 h 42"/>
                <a:gd name="T8" fmla="*/ 20 w 32"/>
                <a:gd name="T9" fmla="*/ 42 h 42"/>
                <a:gd name="T10" fmla="*/ 20 w 32"/>
                <a:gd name="T11" fmla="*/ 8 h 42"/>
                <a:gd name="T12" fmla="*/ 32 w 32"/>
                <a:gd name="T13" fmla="*/ 8 h 42"/>
                <a:gd name="T14" fmla="*/ 32 w 32"/>
                <a:gd name="T15" fmla="*/ 0 h 42"/>
                <a:gd name="T16" fmla="*/ 0 w 32"/>
                <a:gd name="T1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42">
                  <a:moveTo>
                    <a:pt x="0" y="0"/>
                  </a:moveTo>
                  <a:lnTo>
                    <a:pt x="0" y="8"/>
                  </a:lnTo>
                  <a:lnTo>
                    <a:pt x="11" y="8"/>
                  </a:lnTo>
                  <a:lnTo>
                    <a:pt x="11" y="42"/>
                  </a:lnTo>
                  <a:lnTo>
                    <a:pt x="20" y="42"/>
                  </a:lnTo>
                  <a:lnTo>
                    <a:pt x="20" y="8"/>
                  </a:lnTo>
                  <a:lnTo>
                    <a:pt x="32" y="8"/>
                  </a:lnTo>
                  <a:lnTo>
                    <a:pt x="3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GB" dirty="0"/>
            </a:p>
          </p:txBody>
        </p:sp>
      </p:grpSp>
    </p:spTree>
    <p:custDataLst>
      <p:tags r:id="rId2"/>
    </p:custDataLst>
    <p:extLst>
      <p:ext uri="{BB962C8B-B14F-4D97-AF65-F5344CB8AC3E}">
        <p14:creationId xmlns:p14="http://schemas.microsoft.com/office/powerpoint/2010/main" val="33053491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kt 12" hidden="1"/>
          <p:cNvGraphicFramePr>
            <a:graphicFrameLocks noChangeAspect="1"/>
          </p:cNvGraphicFramePr>
          <p:nvPr userDrawn="1"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1716614945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080" name="think-cell Folie" r:id="rId6" imgW="270" imgH="270" progId="TCLayout.ActiveDocument.1">
                  <p:embed/>
                </p:oleObj>
              </mc:Choice>
              <mc:Fallback>
                <p:oleObj name="think-cell Folie" r:id="rId6" imgW="270" imgH="270" progId="TCLayout.ActiveDocument.1">
                  <p:embed/>
                  <p:pic>
                    <p:nvPicPr>
                      <p:cNvPr id="13" name="Objekt 12" hidden="1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hteck 3" hidden="1">
            <a:extLst>
              <a:ext uri="{FF2B5EF4-FFF2-40B4-BE49-F238E27FC236}">
                <a16:creationId xmlns:a16="http://schemas.microsoft.com/office/drawing/2014/main" id="{B4531075-64B1-4530-AE96-AEA04B7E0CA7}"/>
              </a:ext>
            </a:extLst>
          </p:cNvPr>
          <p:cNvSpPr/>
          <p:nvPr userDrawn="1">
            <p:custDataLst>
              <p:tags r:id="rId4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endParaRPr lang="en-GB" sz="4400" b="1" i="0" baseline="0" dirty="0">
              <a:solidFill>
                <a:schemeClr val="tx1"/>
              </a:solidFill>
              <a:latin typeface="Arial" panose="020B0604020202020204" pitchFamily="34" charset="0"/>
              <a:ea typeface="Geneva"/>
              <a:cs typeface="+mj-cs"/>
              <a:sym typeface="Arial" panose="020B0604020202020204" pitchFamily="34" charset="0"/>
            </a:endParaRP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55E67CD1-BDEF-463A-B4CF-FBA9CA1FFEF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88912" y="441325"/>
            <a:ext cx="8772526" cy="4519613"/>
          </a:xfrm>
          <a:solidFill>
            <a:schemeClr val="accent6"/>
          </a:solidFill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title picture from imagepack</a:t>
            </a:r>
            <a:endParaRPr lang="de-DE" dirty="0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982662" y="4162521"/>
            <a:ext cx="7186612" cy="193899"/>
          </a:xfrm>
        </p:spPr>
        <p:txBody>
          <a:bodyPr/>
          <a:lstStyle>
            <a:lvl1pPr marL="0" indent="0">
              <a:buNone/>
              <a:defRPr sz="1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Author, date</a:t>
            </a:r>
          </a:p>
        </p:txBody>
      </p:sp>
      <p:sp>
        <p:nvSpPr>
          <p:cNvPr id="11" name="Titel 10"/>
          <p:cNvSpPr>
            <a:spLocks noGrp="1"/>
          </p:cNvSpPr>
          <p:nvPr>
            <p:ph type="title" hasCustomPrompt="1"/>
          </p:nvPr>
        </p:nvSpPr>
        <p:spPr bwMode="gray">
          <a:xfrm>
            <a:off x="978102" y="3486658"/>
            <a:ext cx="7185713" cy="541687"/>
          </a:xfrm>
        </p:spPr>
        <p:txBody>
          <a:bodyPr anchor="b"/>
          <a:lstStyle>
            <a:lvl1pPr>
              <a:lnSpc>
                <a:spcPct val="80000"/>
              </a:lnSpc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Title of the presentation</a:t>
            </a:r>
          </a:p>
        </p:txBody>
      </p:sp>
      <p:grpSp>
        <p:nvGrpSpPr>
          <p:cNvPr id="8" name="Gruppieren 7"/>
          <p:cNvGrpSpPr/>
          <p:nvPr userDrawn="1"/>
        </p:nvGrpSpPr>
        <p:grpSpPr>
          <a:xfrm>
            <a:off x="7767501" y="106363"/>
            <a:ext cx="1193937" cy="221456"/>
            <a:chOff x="8174038" y="147638"/>
            <a:chExt cx="787400" cy="146050"/>
          </a:xfrm>
        </p:grpSpPr>
        <p:sp>
          <p:nvSpPr>
            <p:cNvPr id="10" name="AutoShape 89"/>
            <p:cNvSpPr>
              <a:spLocks noChangeAspect="1" noChangeArrowheads="1" noTextEdit="1"/>
            </p:cNvSpPr>
            <p:nvPr userDrawn="1"/>
          </p:nvSpPr>
          <p:spPr bwMode="auto">
            <a:xfrm>
              <a:off x="8174038" y="147638"/>
              <a:ext cx="787400" cy="146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GB" dirty="0"/>
            </a:p>
          </p:txBody>
        </p:sp>
        <p:sp>
          <p:nvSpPr>
            <p:cNvPr id="12" name="Rectangle 91"/>
            <p:cNvSpPr>
              <a:spLocks noChangeArrowheads="1"/>
            </p:cNvSpPr>
            <p:nvPr userDrawn="1"/>
          </p:nvSpPr>
          <p:spPr bwMode="auto">
            <a:xfrm>
              <a:off x="8174038" y="147638"/>
              <a:ext cx="787400" cy="14605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GB" dirty="0"/>
            </a:p>
          </p:txBody>
        </p:sp>
        <p:sp>
          <p:nvSpPr>
            <p:cNvPr id="14" name="Rectangle 92"/>
            <p:cNvSpPr>
              <a:spLocks noChangeArrowheads="1"/>
            </p:cNvSpPr>
            <p:nvPr userDrawn="1"/>
          </p:nvSpPr>
          <p:spPr bwMode="auto">
            <a:xfrm>
              <a:off x="8855076" y="187326"/>
              <a:ext cx="68263" cy="666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GB" dirty="0"/>
            </a:p>
          </p:txBody>
        </p:sp>
        <p:sp>
          <p:nvSpPr>
            <p:cNvPr id="15" name="Freeform 93"/>
            <p:cNvSpPr>
              <a:spLocks/>
            </p:cNvSpPr>
            <p:nvPr userDrawn="1"/>
          </p:nvSpPr>
          <p:spPr bwMode="auto">
            <a:xfrm>
              <a:off x="8621713" y="185738"/>
              <a:ext cx="65088" cy="69850"/>
            </a:xfrm>
            <a:custGeom>
              <a:avLst/>
              <a:gdLst>
                <a:gd name="T0" fmla="*/ 21 w 40"/>
                <a:gd name="T1" fmla="*/ 18 h 44"/>
                <a:gd name="T2" fmla="*/ 21 w 40"/>
                <a:gd name="T3" fmla="*/ 26 h 44"/>
                <a:gd name="T4" fmla="*/ 31 w 40"/>
                <a:gd name="T5" fmla="*/ 26 h 44"/>
                <a:gd name="T6" fmla="*/ 31 w 40"/>
                <a:gd name="T7" fmla="*/ 33 h 44"/>
                <a:gd name="T8" fmla="*/ 22 w 40"/>
                <a:gd name="T9" fmla="*/ 36 h 44"/>
                <a:gd name="T10" fmla="*/ 8 w 40"/>
                <a:gd name="T11" fmla="*/ 22 h 44"/>
                <a:gd name="T12" fmla="*/ 22 w 40"/>
                <a:gd name="T13" fmla="*/ 8 h 44"/>
                <a:gd name="T14" fmla="*/ 33 w 40"/>
                <a:gd name="T15" fmla="*/ 12 h 44"/>
                <a:gd name="T16" fmla="*/ 33 w 40"/>
                <a:gd name="T17" fmla="*/ 12 h 44"/>
                <a:gd name="T18" fmla="*/ 39 w 40"/>
                <a:gd name="T19" fmla="*/ 7 h 44"/>
                <a:gd name="T20" fmla="*/ 38 w 40"/>
                <a:gd name="T21" fmla="*/ 7 h 44"/>
                <a:gd name="T22" fmla="*/ 22 w 40"/>
                <a:gd name="T23" fmla="*/ 0 h 44"/>
                <a:gd name="T24" fmla="*/ 0 w 40"/>
                <a:gd name="T25" fmla="*/ 22 h 44"/>
                <a:gd name="T26" fmla="*/ 22 w 40"/>
                <a:gd name="T27" fmla="*/ 44 h 44"/>
                <a:gd name="T28" fmla="*/ 40 w 40"/>
                <a:gd name="T29" fmla="*/ 36 h 44"/>
                <a:gd name="T30" fmla="*/ 40 w 40"/>
                <a:gd name="T31" fmla="*/ 35 h 44"/>
                <a:gd name="T32" fmla="*/ 40 w 40"/>
                <a:gd name="T33" fmla="*/ 18 h 44"/>
                <a:gd name="T34" fmla="*/ 21 w 40"/>
                <a:gd name="T35" fmla="*/ 18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0" h="44">
                  <a:moveTo>
                    <a:pt x="21" y="18"/>
                  </a:moveTo>
                  <a:cubicBezTo>
                    <a:pt x="21" y="26"/>
                    <a:pt x="21" y="26"/>
                    <a:pt x="21" y="26"/>
                  </a:cubicBezTo>
                  <a:cubicBezTo>
                    <a:pt x="31" y="26"/>
                    <a:pt x="31" y="26"/>
                    <a:pt x="31" y="26"/>
                  </a:cubicBezTo>
                  <a:cubicBezTo>
                    <a:pt x="31" y="33"/>
                    <a:pt x="31" y="33"/>
                    <a:pt x="31" y="33"/>
                  </a:cubicBezTo>
                  <a:cubicBezTo>
                    <a:pt x="29" y="35"/>
                    <a:pt x="26" y="36"/>
                    <a:pt x="22" y="36"/>
                  </a:cubicBezTo>
                  <a:cubicBezTo>
                    <a:pt x="14" y="36"/>
                    <a:pt x="8" y="31"/>
                    <a:pt x="8" y="22"/>
                  </a:cubicBezTo>
                  <a:cubicBezTo>
                    <a:pt x="8" y="13"/>
                    <a:pt x="14" y="8"/>
                    <a:pt x="22" y="8"/>
                  </a:cubicBezTo>
                  <a:cubicBezTo>
                    <a:pt x="26" y="8"/>
                    <a:pt x="30" y="9"/>
                    <a:pt x="33" y="12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9" y="7"/>
                    <a:pt x="39" y="7"/>
                    <a:pt x="39" y="7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34" y="3"/>
                    <a:pt x="29" y="0"/>
                    <a:pt x="22" y="0"/>
                  </a:cubicBezTo>
                  <a:cubicBezTo>
                    <a:pt x="9" y="0"/>
                    <a:pt x="0" y="9"/>
                    <a:pt x="0" y="22"/>
                  </a:cubicBezTo>
                  <a:cubicBezTo>
                    <a:pt x="0" y="35"/>
                    <a:pt x="9" y="44"/>
                    <a:pt x="22" y="44"/>
                  </a:cubicBezTo>
                  <a:cubicBezTo>
                    <a:pt x="29" y="44"/>
                    <a:pt x="36" y="41"/>
                    <a:pt x="40" y="36"/>
                  </a:cubicBezTo>
                  <a:cubicBezTo>
                    <a:pt x="40" y="35"/>
                    <a:pt x="40" y="35"/>
                    <a:pt x="40" y="35"/>
                  </a:cubicBezTo>
                  <a:cubicBezTo>
                    <a:pt x="40" y="18"/>
                    <a:pt x="40" y="18"/>
                    <a:pt x="40" y="18"/>
                  </a:cubicBezTo>
                  <a:lnTo>
                    <a:pt x="21" y="1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GB" dirty="0"/>
            </a:p>
          </p:txBody>
        </p:sp>
        <p:sp>
          <p:nvSpPr>
            <p:cNvPr id="16" name="Freeform 94"/>
            <p:cNvSpPr>
              <a:spLocks/>
            </p:cNvSpPr>
            <p:nvPr userDrawn="1"/>
          </p:nvSpPr>
          <p:spPr bwMode="auto">
            <a:xfrm>
              <a:off x="8702676" y="187326"/>
              <a:ext cx="50800" cy="66675"/>
            </a:xfrm>
            <a:custGeom>
              <a:avLst/>
              <a:gdLst>
                <a:gd name="T0" fmla="*/ 32 w 32"/>
                <a:gd name="T1" fmla="*/ 8 h 42"/>
                <a:gd name="T2" fmla="*/ 32 w 32"/>
                <a:gd name="T3" fmla="*/ 0 h 42"/>
                <a:gd name="T4" fmla="*/ 0 w 32"/>
                <a:gd name="T5" fmla="*/ 0 h 42"/>
                <a:gd name="T6" fmla="*/ 0 w 32"/>
                <a:gd name="T7" fmla="*/ 42 h 42"/>
                <a:gd name="T8" fmla="*/ 9 w 32"/>
                <a:gd name="T9" fmla="*/ 42 h 42"/>
                <a:gd name="T10" fmla="*/ 9 w 32"/>
                <a:gd name="T11" fmla="*/ 25 h 42"/>
                <a:gd name="T12" fmla="*/ 31 w 32"/>
                <a:gd name="T13" fmla="*/ 25 h 42"/>
                <a:gd name="T14" fmla="*/ 31 w 32"/>
                <a:gd name="T15" fmla="*/ 18 h 42"/>
                <a:gd name="T16" fmla="*/ 9 w 32"/>
                <a:gd name="T17" fmla="*/ 18 h 42"/>
                <a:gd name="T18" fmla="*/ 9 w 32"/>
                <a:gd name="T19" fmla="*/ 8 h 42"/>
                <a:gd name="T20" fmla="*/ 32 w 32"/>
                <a:gd name="T21" fmla="*/ 8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" h="42">
                  <a:moveTo>
                    <a:pt x="32" y="8"/>
                  </a:moveTo>
                  <a:lnTo>
                    <a:pt x="32" y="0"/>
                  </a:lnTo>
                  <a:lnTo>
                    <a:pt x="0" y="0"/>
                  </a:lnTo>
                  <a:lnTo>
                    <a:pt x="0" y="42"/>
                  </a:lnTo>
                  <a:lnTo>
                    <a:pt x="9" y="42"/>
                  </a:lnTo>
                  <a:lnTo>
                    <a:pt x="9" y="25"/>
                  </a:lnTo>
                  <a:lnTo>
                    <a:pt x="31" y="25"/>
                  </a:lnTo>
                  <a:lnTo>
                    <a:pt x="31" y="18"/>
                  </a:lnTo>
                  <a:lnTo>
                    <a:pt x="9" y="18"/>
                  </a:lnTo>
                  <a:lnTo>
                    <a:pt x="9" y="8"/>
                  </a:lnTo>
                  <a:lnTo>
                    <a:pt x="32" y="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GB" dirty="0"/>
            </a:p>
          </p:txBody>
        </p:sp>
        <p:sp>
          <p:nvSpPr>
            <p:cNvPr id="17" name="Freeform 95"/>
            <p:cNvSpPr>
              <a:spLocks/>
            </p:cNvSpPr>
            <p:nvPr userDrawn="1"/>
          </p:nvSpPr>
          <p:spPr bwMode="auto">
            <a:xfrm>
              <a:off x="8761413" y="187326"/>
              <a:ext cx="50800" cy="66675"/>
            </a:xfrm>
            <a:custGeom>
              <a:avLst/>
              <a:gdLst>
                <a:gd name="T0" fmla="*/ 0 w 32"/>
                <a:gd name="T1" fmla="*/ 0 h 42"/>
                <a:gd name="T2" fmla="*/ 0 w 32"/>
                <a:gd name="T3" fmla="*/ 8 h 42"/>
                <a:gd name="T4" fmla="*/ 11 w 32"/>
                <a:gd name="T5" fmla="*/ 8 h 42"/>
                <a:gd name="T6" fmla="*/ 11 w 32"/>
                <a:gd name="T7" fmla="*/ 42 h 42"/>
                <a:gd name="T8" fmla="*/ 20 w 32"/>
                <a:gd name="T9" fmla="*/ 42 h 42"/>
                <a:gd name="T10" fmla="*/ 20 w 32"/>
                <a:gd name="T11" fmla="*/ 8 h 42"/>
                <a:gd name="T12" fmla="*/ 32 w 32"/>
                <a:gd name="T13" fmla="*/ 8 h 42"/>
                <a:gd name="T14" fmla="*/ 32 w 32"/>
                <a:gd name="T15" fmla="*/ 0 h 42"/>
                <a:gd name="T16" fmla="*/ 0 w 32"/>
                <a:gd name="T1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42">
                  <a:moveTo>
                    <a:pt x="0" y="0"/>
                  </a:moveTo>
                  <a:lnTo>
                    <a:pt x="0" y="8"/>
                  </a:lnTo>
                  <a:lnTo>
                    <a:pt x="11" y="8"/>
                  </a:lnTo>
                  <a:lnTo>
                    <a:pt x="11" y="42"/>
                  </a:lnTo>
                  <a:lnTo>
                    <a:pt x="20" y="42"/>
                  </a:lnTo>
                  <a:lnTo>
                    <a:pt x="20" y="8"/>
                  </a:lnTo>
                  <a:lnTo>
                    <a:pt x="32" y="8"/>
                  </a:lnTo>
                  <a:lnTo>
                    <a:pt x="3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GB" dirty="0"/>
            </a:p>
          </p:txBody>
        </p:sp>
      </p:grpSp>
    </p:spTree>
    <p:custDataLst>
      <p:tags r:id="rId2"/>
    </p:custDataLst>
    <p:extLst>
      <p:ext uri="{BB962C8B-B14F-4D97-AF65-F5344CB8AC3E}">
        <p14:creationId xmlns:p14="http://schemas.microsoft.com/office/powerpoint/2010/main" val="12957684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and text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kt 12" hidden="1"/>
          <p:cNvGraphicFramePr>
            <a:graphicFrameLocks noChangeAspect="1"/>
          </p:cNvGraphicFramePr>
          <p:nvPr userDrawn="1"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2365708805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535" name="think-cell Folie" r:id="rId5" imgW="270" imgH="270" progId="TCLayout.ActiveDocument.1">
                  <p:embed/>
                </p:oleObj>
              </mc:Choice>
              <mc:Fallback>
                <p:oleObj name="think-cell Foli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itel 10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dirty="0"/>
              <a:t>Headline</a:t>
            </a:r>
          </a:p>
        </p:txBody>
      </p:sp>
      <p:sp>
        <p:nvSpPr>
          <p:cNvPr id="8" name="Datumsplatzhalter 28"/>
          <p:cNvSpPr>
            <a:spLocks noGrp="1"/>
          </p:cNvSpPr>
          <p:nvPr>
            <p:ph type="dt" sz="half" idx="2"/>
          </p:nvPr>
        </p:nvSpPr>
        <p:spPr>
          <a:xfrm>
            <a:off x="2579688" y="5003805"/>
            <a:ext cx="387927" cy="923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>
            <a:lvl1pPr algn="l">
              <a:defRPr lang="de-DE" sz="600" b="1" smtClean="0">
                <a:solidFill>
                  <a:srgbClr val="000000"/>
                </a:solidFill>
              </a:defRPr>
            </a:lvl1pPr>
          </a:lstStyle>
          <a:p>
            <a:pPr defTabSz="685800"/>
            <a:fld id="{F083F41A-041A-4006-B4DB-57C47C38AE86}" type="datetime1">
              <a:rPr lang="en-GB" smtClean="0"/>
              <a:t>19/06/2020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 hasCustomPrompt="1"/>
          </p:nvPr>
        </p:nvSpPr>
        <p:spPr>
          <a:xfrm>
            <a:off x="978102" y="1263728"/>
            <a:ext cx="7191375" cy="1166473"/>
          </a:xfrm>
        </p:spPr>
        <p:txBody>
          <a:bodyPr>
            <a:noAutofit/>
          </a:bodyPr>
          <a:lstStyle/>
          <a:p>
            <a:pPr lvl="0"/>
            <a:r>
              <a:rPr lang="en-GB" dirty="0"/>
              <a:t>First level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371850" y="86336"/>
            <a:ext cx="720000" cy="249299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600" b="1">
                <a:solidFill>
                  <a:schemeClr val="bg1"/>
                </a:solidFill>
              </a:defRPr>
            </a:lvl1pPr>
            <a:lvl2pPr marL="177800" indent="0">
              <a:buNone/>
              <a:defRPr sz="600" b="1">
                <a:solidFill>
                  <a:schemeClr val="accent1"/>
                </a:solidFill>
              </a:defRPr>
            </a:lvl2pPr>
            <a:lvl3pPr marL="361950" indent="0">
              <a:buNone/>
              <a:defRPr sz="600" b="1">
                <a:solidFill>
                  <a:schemeClr val="accent1"/>
                </a:solidFill>
              </a:defRPr>
            </a:lvl3pPr>
            <a:lvl4pPr marL="539750" indent="0">
              <a:buNone/>
              <a:defRPr sz="600" b="1">
                <a:solidFill>
                  <a:schemeClr val="accent1"/>
                </a:solidFill>
              </a:defRPr>
            </a:lvl4pPr>
            <a:lvl5pPr marL="717550" indent="0">
              <a:buNone/>
              <a:defRPr sz="6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Type here if </a:t>
            </a:r>
          </a:p>
          <a:p>
            <a:pPr lvl="0"/>
            <a:r>
              <a:rPr lang="en-US" dirty="0"/>
              <a:t>add info needed </a:t>
            </a:r>
          </a:p>
          <a:p>
            <a:pPr lvl="0"/>
            <a:r>
              <a:rPr lang="en-US" dirty="0"/>
              <a:t>for this slide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9870CD05-EA9F-401C-916E-99B020B20576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dirty="0"/>
              <a:t>Type here if  add info needed  for every slide</a:t>
            </a:r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18455306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and text ligh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kt 12" hidden="1"/>
          <p:cNvGraphicFramePr>
            <a:graphicFrameLocks noChangeAspect="1"/>
          </p:cNvGraphicFramePr>
          <p:nvPr userDrawn="1"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704445788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580" name="think-cell Folie" r:id="rId5" imgW="270" imgH="270" progId="TCLayout.ActiveDocument.1">
                  <p:embed/>
                </p:oleObj>
              </mc:Choice>
              <mc:Fallback>
                <p:oleObj name="think-cell Foli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hteck 5"/>
          <p:cNvSpPr/>
          <p:nvPr userDrawn="1"/>
        </p:nvSpPr>
        <p:spPr>
          <a:xfrm>
            <a:off x="186532" y="441325"/>
            <a:ext cx="8774906" cy="4519613"/>
          </a:xfrm>
          <a:prstGeom prst="rect">
            <a:avLst/>
          </a:prstGeom>
          <a:solidFill>
            <a:srgbClr val="E1EBF5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ctr"/>
          <a:lstStyle/>
          <a:p>
            <a:pPr algn="ctr" eaLnBrk="1"/>
            <a:endParaRPr lang="en-GB" sz="1200" dirty="0">
              <a:solidFill>
                <a:schemeClr val="tx1"/>
              </a:solidFill>
            </a:endParaRPr>
          </a:p>
        </p:txBody>
      </p:sp>
      <p:sp>
        <p:nvSpPr>
          <p:cNvPr id="11" name="Titel 10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dirty="0"/>
              <a:t>Headline</a:t>
            </a:r>
          </a:p>
        </p:txBody>
      </p:sp>
      <p:sp>
        <p:nvSpPr>
          <p:cNvPr id="8" name="Datumsplatzhalter 28"/>
          <p:cNvSpPr>
            <a:spLocks noGrp="1"/>
          </p:cNvSpPr>
          <p:nvPr>
            <p:ph type="dt" sz="half" idx="2"/>
          </p:nvPr>
        </p:nvSpPr>
        <p:spPr>
          <a:xfrm>
            <a:off x="2579688" y="5003805"/>
            <a:ext cx="387927" cy="923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>
            <a:lvl1pPr algn="l">
              <a:defRPr lang="de-DE" sz="600" b="1" smtClean="0">
                <a:solidFill>
                  <a:srgbClr val="000000"/>
                </a:solidFill>
              </a:defRPr>
            </a:lvl1pPr>
          </a:lstStyle>
          <a:p>
            <a:pPr defTabSz="685800"/>
            <a:fld id="{309C451E-D256-4A78-BC9F-20D1AF345EE3}" type="datetime1">
              <a:rPr lang="en-GB" smtClean="0"/>
              <a:t>19/06/2020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 hasCustomPrompt="1"/>
          </p:nvPr>
        </p:nvSpPr>
        <p:spPr>
          <a:xfrm>
            <a:off x="978102" y="1263728"/>
            <a:ext cx="7191375" cy="1166473"/>
          </a:xfrm>
        </p:spPr>
        <p:txBody>
          <a:bodyPr>
            <a:noAutofit/>
          </a:bodyPr>
          <a:lstStyle/>
          <a:p>
            <a:pPr lvl="0"/>
            <a:r>
              <a:rPr lang="en-GB" dirty="0"/>
              <a:t>First level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9" name="Textplatzhalter 4">
            <a:extLst>
              <a:ext uri="{FF2B5EF4-FFF2-40B4-BE49-F238E27FC236}">
                <a16:creationId xmlns:a16="http://schemas.microsoft.com/office/drawing/2014/main" id="{54FA93F6-62E7-41DF-8661-4C3CF8F4CB7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71850" y="86336"/>
            <a:ext cx="720000" cy="249299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600" b="1">
                <a:solidFill>
                  <a:schemeClr val="bg1"/>
                </a:solidFill>
              </a:defRPr>
            </a:lvl1pPr>
            <a:lvl2pPr marL="177800" indent="0">
              <a:buNone/>
              <a:defRPr sz="600" b="1">
                <a:solidFill>
                  <a:schemeClr val="accent1"/>
                </a:solidFill>
              </a:defRPr>
            </a:lvl2pPr>
            <a:lvl3pPr marL="361950" indent="0">
              <a:buNone/>
              <a:defRPr sz="600" b="1">
                <a:solidFill>
                  <a:schemeClr val="accent1"/>
                </a:solidFill>
              </a:defRPr>
            </a:lvl3pPr>
            <a:lvl4pPr marL="539750" indent="0">
              <a:buNone/>
              <a:defRPr sz="600" b="1">
                <a:solidFill>
                  <a:schemeClr val="accent1"/>
                </a:solidFill>
              </a:defRPr>
            </a:lvl4pPr>
            <a:lvl5pPr marL="717550" indent="0">
              <a:buNone/>
              <a:defRPr sz="6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Type here if </a:t>
            </a:r>
          </a:p>
          <a:p>
            <a:pPr lvl="0"/>
            <a:r>
              <a:rPr lang="en-US" dirty="0"/>
              <a:t>add info needed </a:t>
            </a:r>
          </a:p>
          <a:p>
            <a:pPr lvl="0"/>
            <a:r>
              <a:rPr lang="en-US" dirty="0"/>
              <a:t>for this slide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2EF12584-1E1D-4D71-86E5-BC9768D30C2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anchor="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Type here if  add info needed  for every slide</a:t>
            </a:r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15614734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and text grey patt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kt 12" hidden="1"/>
          <p:cNvGraphicFramePr>
            <a:graphicFrameLocks noChangeAspect="1"/>
          </p:cNvGraphicFramePr>
          <p:nvPr userDrawn="1"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941355407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556" name="think-cell Folie" r:id="rId5" imgW="270" imgH="270" progId="TCLayout.ActiveDocument.1">
                  <p:embed/>
                </p:oleObj>
              </mc:Choice>
              <mc:Fallback>
                <p:oleObj name="think-cell Foli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Placeholder 10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" b="103"/>
          <a:stretch>
            <a:fillRect/>
          </a:stretch>
        </p:blipFill>
        <p:spPr>
          <a:xfrm>
            <a:off x="186532" y="441325"/>
            <a:ext cx="8772525" cy="4519613"/>
          </a:xfrm>
          <a:prstGeom prst="rect">
            <a:avLst/>
          </a:prstGeom>
        </p:spPr>
      </p:pic>
      <p:sp>
        <p:nvSpPr>
          <p:cNvPr id="11" name="Titel 10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dirty="0"/>
              <a:t>Headline</a:t>
            </a:r>
          </a:p>
        </p:txBody>
      </p:sp>
      <p:sp>
        <p:nvSpPr>
          <p:cNvPr id="8" name="Datumsplatzhalter 28"/>
          <p:cNvSpPr>
            <a:spLocks noGrp="1"/>
          </p:cNvSpPr>
          <p:nvPr>
            <p:ph type="dt" sz="half" idx="2"/>
          </p:nvPr>
        </p:nvSpPr>
        <p:spPr>
          <a:xfrm>
            <a:off x="2579688" y="5003805"/>
            <a:ext cx="387927" cy="923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>
            <a:lvl1pPr algn="l">
              <a:defRPr lang="de-DE" sz="600" b="1" smtClean="0">
                <a:solidFill>
                  <a:srgbClr val="000000"/>
                </a:solidFill>
              </a:defRPr>
            </a:lvl1pPr>
          </a:lstStyle>
          <a:p>
            <a:pPr defTabSz="685800"/>
            <a:fld id="{C0C9140A-8AD1-4D8E-9F46-B47E3C53E85F}" type="datetime1">
              <a:rPr lang="en-GB" smtClean="0"/>
              <a:t>19/06/2020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 hasCustomPrompt="1"/>
          </p:nvPr>
        </p:nvSpPr>
        <p:spPr>
          <a:xfrm>
            <a:off x="978102" y="1263728"/>
            <a:ext cx="7191375" cy="1166473"/>
          </a:xfrm>
        </p:spPr>
        <p:txBody>
          <a:bodyPr>
            <a:spAutoFit/>
          </a:bodyPr>
          <a:lstStyle/>
          <a:p>
            <a:pPr lvl="0"/>
            <a:r>
              <a:rPr lang="en-GB" dirty="0"/>
              <a:t>First level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9" name="Textplatzhalter 4">
            <a:extLst>
              <a:ext uri="{FF2B5EF4-FFF2-40B4-BE49-F238E27FC236}">
                <a16:creationId xmlns:a16="http://schemas.microsoft.com/office/drawing/2014/main" id="{013F5E1D-85A9-4425-A8C9-CB60BF55C4B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71850" y="86336"/>
            <a:ext cx="720000" cy="249299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600" b="1">
                <a:solidFill>
                  <a:schemeClr val="bg1"/>
                </a:solidFill>
              </a:defRPr>
            </a:lvl1pPr>
            <a:lvl2pPr marL="177800" indent="0">
              <a:buNone/>
              <a:defRPr sz="600" b="1">
                <a:solidFill>
                  <a:schemeClr val="accent1"/>
                </a:solidFill>
              </a:defRPr>
            </a:lvl2pPr>
            <a:lvl3pPr marL="361950" indent="0">
              <a:buNone/>
              <a:defRPr sz="600" b="1">
                <a:solidFill>
                  <a:schemeClr val="accent1"/>
                </a:solidFill>
              </a:defRPr>
            </a:lvl3pPr>
            <a:lvl4pPr marL="539750" indent="0">
              <a:buNone/>
              <a:defRPr sz="600" b="1">
                <a:solidFill>
                  <a:schemeClr val="accent1"/>
                </a:solidFill>
              </a:defRPr>
            </a:lvl4pPr>
            <a:lvl5pPr marL="717550" indent="0">
              <a:buNone/>
              <a:defRPr sz="6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Type here if </a:t>
            </a:r>
          </a:p>
          <a:p>
            <a:pPr lvl="0"/>
            <a:r>
              <a:rPr lang="en-US" dirty="0"/>
              <a:t>add info needed </a:t>
            </a:r>
          </a:p>
          <a:p>
            <a:pPr lvl="0"/>
            <a:r>
              <a:rPr lang="en-US" dirty="0"/>
              <a:t>for this slide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AD9D36D9-C156-418A-BE53-5B9A805CA31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dirty="0"/>
              <a:t>Type here if  add info needed  for every slide</a:t>
            </a:r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40276952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and text with flexibl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kt 12" hidden="1"/>
          <p:cNvGraphicFramePr>
            <a:graphicFrameLocks noChangeAspect="1"/>
          </p:cNvGraphicFramePr>
          <p:nvPr userDrawn="1"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468689709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605" name="think-cell Folie" r:id="rId5" imgW="270" imgH="270" progId="TCLayout.ActiveDocument.1">
                  <p:embed/>
                </p:oleObj>
              </mc:Choice>
              <mc:Fallback>
                <p:oleObj name="think-cell Foli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Bildplatzhalter 3"/>
          <p:cNvSpPr>
            <a:spLocks noGrp="1"/>
          </p:cNvSpPr>
          <p:nvPr>
            <p:ph type="pic" sz="quarter" idx="11" hasCustomPrompt="1"/>
          </p:nvPr>
        </p:nvSpPr>
        <p:spPr>
          <a:xfrm>
            <a:off x="188912" y="441325"/>
            <a:ext cx="8772525" cy="4519613"/>
          </a:xfrm>
          <a:solidFill>
            <a:schemeClr val="accent6"/>
          </a:solidFill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Text slide! Only insert background visuals from imagepack</a:t>
            </a:r>
            <a:endParaRPr lang="en-GB" dirty="0"/>
          </a:p>
        </p:txBody>
      </p:sp>
      <p:sp>
        <p:nvSpPr>
          <p:cNvPr id="11" name="Titel 10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dirty="0"/>
              <a:t>Headline</a:t>
            </a:r>
          </a:p>
        </p:txBody>
      </p:sp>
      <p:sp>
        <p:nvSpPr>
          <p:cNvPr id="8" name="Datumsplatzhalter 28"/>
          <p:cNvSpPr>
            <a:spLocks noGrp="1"/>
          </p:cNvSpPr>
          <p:nvPr>
            <p:ph type="dt" sz="half" idx="2"/>
          </p:nvPr>
        </p:nvSpPr>
        <p:spPr>
          <a:xfrm>
            <a:off x="2579688" y="5003805"/>
            <a:ext cx="387927" cy="923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>
            <a:lvl1pPr algn="l">
              <a:defRPr lang="de-DE" sz="600" b="1" smtClean="0">
                <a:solidFill>
                  <a:srgbClr val="000000"/>
                </a:solidFill>
              </a:defRPr>
            </a:lvl1pPr>
          </a:lstStyle>
          <a:p>
            <a:pPr defTabSz="685800"/>
            <a:fld id="{882CB017-A8AC-4BBA-91DA-603FE15B45E8}" type="datetime1">
              <a:rPr lang="en-GB" smtClean="0"/>
              <a:t>19/06/2020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 hasCustomPrompt="1"/>
          </p:nvPr>
        </p:nvSpPr>
        <p:spPr>
          <a:xfrm>
            <a:off x="978102" y="1263728"/>
            <a:ext cx="7191375" cy="1166473"/>
          </a:xfrm>
        </p:spPr>
        <p:txBody>
          <a:bodyPr/>
          <a:lstStyle/>
          <a:p>
            <a:pPr lvl="0"/>
            <a:r>
              <a:rPr lang="en-GB" dirty="0"/>
              <a:t>First level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10" name="Textplatzhalter 4">
            <a:extLst>
              <a:ext uri="{FF2B5EF4-FFF2-40B4-BE49-F238E27FC236}">
                <a16:creationId xmlns:a16="http://schemas.microsoft.com/office/drawing/2014/main" id="{8F8833A2-98CC-4338-9C2C-393F15CE3DE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71850" y="86336"/>
            <a:ext cx="720000" cy="249299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600" b="1">
                <a:solidFill>
                  <a:schemeClr val="bg1"/>
                </a:solidFill>
              </a:defRPr>
            </a:lvl1pPr>
            <a:lvl2pPr marL="177800" indent="0">
              <a:buNone/>
              <a:defRPr sz="600" b="1">
                <a:solidFill>
                  <a:schemeClr val="accent1"/>
                </a:solidFill>
              </a:defRPr>
            </a:lvl2pPr>
            <a:lvl3pPr marL="361950" indent="0">
              <a:buNone/>
              <a:defRPr sz="600" b="1">
                <a:solidFill>
                  <a:schemeClr val="accent1"/>
                </a:solidFill>
              </a:defRPr>
            </a:lvl3pPr>
            <a:lvl4pPr marL="539750" indent="0">
              <a:buNone/>
              <a:defRPr sz="600" b="1">
                <a:solidFill>
                  <a:schemeClr val="accent1"/>
                </a:solidFill>
              </a:defRPr>
            </a:lvl4pPr>
            <a:lvl5pPr marL="717550" indent="0">
              <a:buNone/>
              <a:defRPr sz="6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Type here if </a:t>
            </a:r>
          </a:p>
          <a:p>
            <a:pPr lvl="0"/>
            <a:r>
              <a:rPr lang="en-US" dirty="0"/>
              <a:t>add info needed </a:t>
            </a:r>
          </a:p>
          <a:p>
            <a:pPr lvl="0"/>
            <a:r>
              <a:rPr lang="en-US" dirty="0"/>
              <a:t>for this slide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D0C173FC-6BAA-449D-ADEC-1A647C3CD98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dirty="0"/>
              <a:t>Type here if  add info needed  for every slide</a:t>
            </a:r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19360707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kt 12" hidden="1"/>
          <p:cNvGraphicFramePr>
            <a:graphicFrameLocks noChangeAspect="1"/>
          </p:cNvGraphicFramePr>
          <p:nvPr userDrawn="1"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2423691360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935" name="think-cell Folie" r:id="rId5" imgW="270" imgH="270" progId="TCLayout.ActiveDocument.1">
                  <p:embed/>
                </p:oleObj>
              </mc:Choice>
              <mc:Fallback>
                <p:oleObj name="think-cell Foli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Placeholder 1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232" y="441325"/>
            <a:ext cx="8765125" cy="4519613"/>
          </a:xfrm>
          <a:prstGeom prst="rect">
            <a:avLst/>
          </a:prstGeom>
        </p:spPr>
      </p:pic>
      <p:sp>
        <p:nvSpPr>
          <p:cNvPr id="12" name="Datumsplatzhalter 28"/>
          <p:cNvSpPr>
            <a:spLocks noGrp="1"/>
          </p:cNvSpPr>
          <p:nvPr>
            <p:ph type="dt" sz="half" idx="2"/>
          </p:nvPr>
        </p:nvSpPr>
        <p:spPr>
          <a:xfrm>
            <a:off x="2579688" y="5003805"/>
            <a:ext cx="387927" cy="923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>
            <a:lvl1pPr algn="l">
              <a:defRPr lang="de-DE" sz="600" b="1" smtClean="0">
                <a:solidFill>
                  <a:srgbClr val="000000"/>
                </a:solidFill>
              </a:defRPr>
            </a:lvl1pPr>
          </a:lstStyle>
          <a:p>
            <a:pPr defTabSz="685800"/>
            <a:fld id="{47454CA1-7487-4C96-A3FB-BB48F2EF4CA4}" type="datetime1">
              <a:rPr lang="en-GB" smtClean="0"/>
              <a:t>19/06/2020</a:t>
            </a:fld>
            <a:endParaRPr lang="en-GB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3" hasCustomPrompt="1"/>
          </p:nvPr>
        </p:nvSpPr>
        <p:spPr>
          <a:xfrm>
            <a:off x="1783080" y="1767028"/>
            <a:ext cx="6386194" cy="1868204"/>
          </a:xfrm>
        </p:spPr>
        <p:txBody>
          <a:bodyPr anchor="ctr"/>
          <a:lstStyle>
            <a:lvl1pPr marL="358775" indent="-358775">
              <a:spcBef>
                <a:spcPts val="1200"/>
              </a:spcBef>
              <a:buFont typeface="+mj-lt"/>
              <a:buAutoNum type="arabicPeriod"/>
              <a:defRPr sz="2000" b="1" baseline="0"/>
            </a:lvl1pPr>
            <a:lvl2pPr marL="541338" indent="-182563">
              <a:defRPr/>
            </a:lvl2pPr>
          </a:lstStyle>
          <a:p>
            <a:pPr lvl="0"/>
            <a:r>
              <a:rPr lang="en-GB" dirty="0"/>
              <a:t>Agenda point 1</a:t>
            </a:r>
          </a:p>
          <a:p>
            <a:pPr lvl="1"/>
            <a:r>
              <a:rPr lang="en-GB" dirty="0"/>
              <a:t>Text</a:t>
            </a:r>
          </a:p>
          <a:p>
            <a:pPr lvl="1"/>
            <a:r>
              <a:rPr lang="en-GB" dirty="0"/>
              <a:t>Text</a:t>
            </a:r>
          </a:p>
          <a:p>
            <a:pPr lvl="1"/>
            <a:r>
              <a:rPr lang="en-GB" dirty="0"/>
              <a:t>Text</a:t>
            </a:r>
          </a:p>
          <a:p>
            <a:pPr lvl="0"/>
            <a:r>
              <a:rPr lang="en-GB" dirty="0"/>
              <a:t>Agenda point 2</a:t>
            </a:r>
          </a:p>
          <a:p>
            <a:pPr lvl="0"/>
            <a:r>
              <a:rPr lang="en-GB" dirty="0"/>
              <a:t>Agenda point 3</a:t>
            </a:r>
          </a:p>
        </p:txBody>
      </p:sp>
      <p:sp>
        <p:nvSpPr>
          <p:cNvPr id="2" name="Rechteck 1"/>
          <p:cNvSpPr/>
          <p:nvPr userDrawn="1"/>
        </p:nvSpPr>
        <p:spPr>
          <a:xfrm>
            <a:off x="188912" y="441325"/>
            <a:ext cx="793750" cy="4519611"/>
          </a:xfrm>
          <a:prstGeom prst="rect">
            <a:avLst/>
          </a:prstGeom>
          <a:solidFill>
            <a:schemeClr val="accent1"/>
          </a:solidFill>
          <a:ln w="19050">
            <a:noFill/>
          </a:ln>
        </p:spPr>
        <p:txBody>
          <a:bodyPr vert="vert270" lIns="108000" tIns="108000" rIns="108000" bIns="108000" rtlCol="0" anchor="ctr">
            <a:noAutofit/>
          </a:bodyPr>
          <a:lstStyle/>
          <a:p>
            <a:pPr marR="0" lvl="0" indent="0" algn="ctr" defTabSz="685800" fontAlgn="base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anose="05000000000000000000" pitchFamily="2" charset="2"/>
              <a:buNone/>
              <a:tabLst/>
            </a:pPr>
            <a:r>
              <a:rPr lang="en-GB" sz="3000" b="1" cap="none" baseline="0" dirty="0">
                <a:solidFill>
                  <a:schemeClr val="bg1"/>
                </a:solidFill>
                <a:ea typeface="Geneva" pitchFamily="-128" charset="-128"/>
              </a:rPr>
              <a:t>Agenda</a:t>
            </a:r>
          </a:p>
        </p:txBody>
      </p:sp>
      <p:sp>
        <p:nvSpPr>
          <p:cNvPr id="9" name="Textplatzhalter 4">
            <a:extLst>
              <a:ext uri="{FF2B5EF4-FFF2-40B4-BE49-F238E27FC236}">
                <a16:creationId xmlns:a16="http://schemas.microsoft.com/office/drawing/2014/main" id="{8819F950-F663-403A-9D92-400A2945811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71850" y="86336"/>
            <a:ext cx="720000" cy="249299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600" b="1">
                <a:solidFill>
                  <a:schemeClr val="bg1"/>
                </a:solidFill>
              </a:defRPr>
            </a:lvl1pPr>
            <a:lvl2pPr marL="177800" indent="0">
              <a:buNone/>
              <a:defRPr sz="600" b="1">
                <a:solidFill>
                  <a:schemeClr val="accent1"/>
                </a:solidFill>
              </a:defRPr>
            </a:lvl2pPr>
            <a:lvl3pPr marL="361950" indent="0">
              <a:buNone/>
              <a:defRPr sz="600" b="1">
                <a:solidFill>
                  <a:schemeClr val="accent1"/>
                </a:solidFill>
              </a:defRPr>
            </a:lvl3pPr>
            <a:lvl4pPr marL="539750" indent="0">
              <a:buNone/>
              <a:defRPr sz="600" b="1">
                <a:solidFill>
                  <a:schemeClr val="accent1"/>
                </a:solidFill>
              </a:defRPr>
            </a:lvl4pPr>
            <a:lvl5pPr marL="717550" indent="0">
              <a:buNone/>
              <a:defRPr sz="6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Type here if </a:t>
            </a:r>
          </a:p>
          <a:p>
            <a:pPr lvl="0"/>
            <a:r>
              <a:rPr lang="en-US" dirty="0"/>
              <a:t>add info needed </a:t>
            </a:r>
          </a:p>
          <a:p>
            <a:pPr lvl="0"/>
            <a:r>
              <a:rPr lang="en-US" dirty="0"/>
              <a:t>for this slide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7DBE4AE-E329-4A81-A37F-04E2E1F0C9D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dirty="0"/>
              <a:t>Type here if  add info needed  for every slide</a:t>
            </a:r>
          </a:p>
        </p:txBody>
      </p:sp>
      <p:cxnSp>
        <p:nvCxnSpPr>
          <p:cNvPr id="10" name="Straight Connector 7">
            <a:extLst>
              <a:ext uri="{FF2B5EF4-FFF2-40B4-BE49-F238E27FC236}">
                <a16:creationId xmlns:a16="http://schemas.microsoft.com/office/drawing/2014/main" id="{D71BFA04-319E-4EED-B315-8215AB0D230D}"/>
              </a:ext>
            </a:extLst>
          </p:cNvPr>
          <p:cNvCxnSpPr/>
          <p:nvPr userDrawn="1"/>
        </p:nvCxnSpPr>
        <p:spPr bwMode="gray">
          <a:xfrm flipH="1">
            <a:off x="1002491" y="394705"/>
            <a:ext cx="6578" cy="460910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"/>
    </p:custDataLst>
    <p:extLst>
      <p:ext uri="{BB962C8B-B14F-4D97-AF65-F5344CB8AC3E}">
        <p14:creationId xmlns:p14="http://schemas.microsoft.com/office/powerpoint/2010/main" val="21807503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kt 12" hidden="1"/>
          <p:cNvGraphicFramePr>
            <a:graphicFrameLocks noChangeAspect="1"/>
          </p:cNvGraphicFramePr>
          <p:nvPr userDrawn="1"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3975778283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888" name="think-cell Folie" r:id="rId5" imgW="270" imgH="270" progId="TCLayout.ActiveDocument.1">
                  <p:embed/>
                </p:oleObj>
              </mc:Choice>
              <mc:Fallback>
                <p:oleObj name="think-cell Foli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Grafik 7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912" y="441325"/>
            <a:ext cx="8771419" cy="4522858"/>
          </a:xfrm>
          <a:prstGeom prst="rect">
            <a:avLst/>
          </a:prstGeom>
        </p:spPr>
      </p:pic>
      <p:sp>
        <p:nvSpPr>
          <p:cNvPr id="9" name="Textplatzhalter 8"/>
          <p:cNvSpPr>
            <a:spLocks noGrp="1"/>
          </p:cNvSpPr>
          <p:nvPr>
            <p:ph type="body" sz="quarter" idx="13" hasCustomPrompt="1"/>
          </p:nvPr>
        </p:nvSpPr>
        <p:spPr>
          <a:xfrm>
            <a:off x="982662" y="4125566"/>
            <a:ext cx="7186612" cy="193899"/>
          </a:xfrm>
        </p:spPr>
        <p:txBody>
          <a:bodyPr/>
          <a:lstStyle>
            <a:lvl1pPr marL="0" indent="0">
              <a:buNone/>
              <a:defRPr sz="1400" b="1"/>
            </a:lvl1pPr>
          </a:lstStyle>
          <a:p>
            <a:pPr lvl="0"/>
            <a:r>
              <a:rPr lang="en-GB" dirty="0"/>
              <a:t>Subhead</a:t>
            </a:r>
          </a:p>
        </p:txBody>
      </p:sp>
      <p:sp>
        <p:nvSpPr>
          <p:cNvPr id="11" name="Titel 10"/>
          <p:cNvSpPr>
            <a:spLocks noGrp="1"/>
          </p:cNvSpPr>
          <p:nvPr>
            <p:ph type="title" hasCustomPrompt="1"/>
          </p:nvPr>
        </p:nvSpPr>
        <p:spPr>
          <a:xfrm>
            <a:off x="978102" y="3449702"/>
            <a:ext cx="7185713" cy="541687"/>
          </a:xfrm>
        </p:spPr>
        <p:txBody>
          <a:bodyPr anchor="b">
            <a:spAutoFit/>
          </a:bodyPr>
          <a:lstStyle>
            <a:lvl1pPr>
              <a:lnSpc>
                <a:spcPct val="80000"/>
              </a:lnSpc>
              <a:defRPr sz="4400"/>
            </a:lvl1pPr>
          </a:lstStyle>
          <a:p>
            <a:r>
              <a:rPr lang="en-GB" dirty="0"/>
              <a:t>Headline</a:t>
            </a:r>
          </a:p>
        </p:txBody>
      </p:sp>
      <p:sp>
        <p:nvSpPr>
          <p:cNvPr id="7" name="Datumsplatzhalter 28"/>
          <p:cNvSpPr>
            <a:spLocks noGrp="1"/>
          </p:cNvSpPr>
          <p:nvPr>
            <p:ph type="dt" sz="half" idx="2"/>
          </p:nvPr>
        </p:nvSpPr>
        <p:spPr>
          <a:xfrm>
            <a:off x="2579688" y="5003805"/>
            <a:ext cx="387927" cy="923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>
            <a:lvl1pPr algn="l">
              <a:defRPr lang="de-DE" sz="600" b="1" smtClean="0">
                <a:solidFill>
                  <a:srgbClr val="000000"/>
                </a:solidFill>
              </a:defRPr>
            </a:lvl1pPr>
          </a:lstStyle>
          <a:p>
            <a:pPr defTabSz="685800"/>
            <a:fld id="{DBEF86FA-B96D-4345-BDDC-824718EE4D18}" type="datetime1">
              <a:rPr lang="en-GB" smtClean="0"/>
              <a:t>19/06/2020</a:t>
            </a:fld>
            <a:endParaRPr lang="en-GB" dirty="0"/>
          </a:p>
        </p:txBody>
      </p:sp>
      <p:sp>
        <p:nvSpPr>
          <p:cNvPr id="10" name="Textplatzhalter 4">
            <a:extLst>
              <a:ext uri="{FF2B5EF4-FFF2-40B4-BE49-F238E27FC236}">
                <a16:creationId xmlns:a16="http://schemas.microsoft.com/office/drawing/2014/main" id="{8D0E2658-4090-408A-BE49-52E49D2719A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71850" y="86336"/>
            <a:ext cx="720000" cy="249299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600" b="1">
                <a:solidFill>
                  <a:schemeClr val="bg1"/>
                </a:solidFill>
              </a:defRPr>
            </a:lvl1pPr>
            <a:lvl2pPr marL="177800" indent="0">
              <a:buNone/>
              <a:defRPr sz="600" b="1">
                <a:solidFill>
                  <a:schemeClr val="accent1"/>
                </a:solidFill>
              </a:defRPr>
            </a:lvl2pPr>
            <a:lvl3pPr marL="361950" indent="0">
              <a:buNone/>
              <a:defRPr sz="600" b="1">
                <a:solidFill>
                  <a:schemeClr val="accent1"/>
                </a:solidFill>
              </a:defRPr>
            </a:lvl3pPr>
            <a:lvl4pPr marL="539750" indent="0">
              <a:buNone/>
              <a:defRPr sz="600" b="1">
                <a:solidFill>
                  <a:schemeClr val="accent1"/>
                </a:solidFill>
              </a:defRPr>
            </a:lvl4pPr>
            <a:lvl5pPr marL="717550" indent="0">
              <a:buNone/>
              <a:defRPr sz="6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Type here if </a:t>
            </a:r>
          </a:p>
          <a:p>
            <a:pPr lvl="0"/>
            <a:r>
              <a:rPr lang="en-US" dirty="0"/>
              <a:t>add info needed </a:t>
            </a:r>
          </a:p>
          <a:p>
            <a:pPr lvl="0"/>
            <a:r>
              <a:rPr lang="en-US" dirty="0"/>
              <a:t>for this slide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3C8D4A77-C815-43A6-9465-EF3B0404BCF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Type here if  add info needed  for every slide</a:t>
            </a:r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14319838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4 column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Objekt 17" hidden="1"/>
          <p:cNvGraphicFramePr>
            <a:graphicFrameLocks noChangeAspect="1"/>
          </p:cNvGraphicFramePr>
          <p:nvPr userDrawn="1"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969462141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985" name="think-cell Folie" r:id="rId5" imgW="270" imgH="270" progId="TCLayout.ActiveDocument.1">
                  <p:embed/>
                </p:oleObj>
              </mc:Choice>
              <mc:Fallback>
                <p:oleObj name="think-cell Foli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>
          <a:xfrm>
            <a:off x="3790949" y="633413"/>
            <a:ext cx="4372865" cy="276999"/>
          </a:xfrm>
        </p:spPr>
        <p:txBody>
          <a:bodyPr/>
          <a:lstStyle>
            <a:lvl1pPr>
              <a:defRPr sz="2000" b="1"/>
            </a:lvl1pPr>
          </a:lstStyle>
          <a:p>
            <a:r>
              <a:rPr lang="en-GB" dirty="0"/>
              <a:t>Headline</a:t>
            </a:r>
          </a:p>
        </p:txBody>
      </p:sp>
      <p:sp>
        <p:nvSpPr>
          <p:cNvPr id="15" name="Bildplatzhalter 14"/>
          <p:cNvSpPr>
            <a:spLocks noGrp="1"/>
          </p:cNvSpPr>
          <p:nvPr>
            <p:ph type="pic" sz="quarter" idx="14" hasCustomPrompt="1"/>
          </p:nvPr>
        </p:nvSpPr>
        <p:spPr>
          <a:xfrm>
            <a:off x="188914" y="441325"/>
            <a:ext cx="3182938" cy="4519612"/>
          </a:xfrm>
          <a:solidFill>
            <a:schemeClr val="accent6"/>
          </a:solidFill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4-column picture from imagepack</a:t>
            </a:r>
          </a:p>
        </p:txBody>
      </p:sp>
      <p:sp>
        <p:nvSpPr>
          <p:cNvPr id="10" name="Datumsplatzhalter 28"/>
          <p:cNvSpPr>
            <a:spLocks noGrp="1"/>
          </p:cNvSpPr>
          <p:nvPr>
            <p:ph type="dt" sz="half" idx="2"/>
          </p:nvPr>
        </p:nvSpPr>
        <p:spPr>
          <a:xfrm>
            <a:off x="2579688" y="5003805"/>
            <a:ext cx="387927" cy="923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>
            <a:lvl1pPr algn="l">
              <a:defRPr lang="de-DE" sz="600" b="1" smtClean="0">
                <a:solidFill>
                  <a:srgbClr val="000000"/>
                </a:solidFill>
              </a:defRPr>
            </a:lvl1pPr>
          </a:lstStyle>
          <a:p>
            <a:pPr defTabSz="685800"/>
            <a:fld id="{8859B784-B4DA-46A0-AE05-FF0B2630EAC9}" type="datetime1">
              <a:rPr lang="en-GB" smtClean="0"/>
              <a:t>19/06/2020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5" hasCustomPrompt="1"/>
          </p:nvPr>
        </p:nvSpPr>
        <p:spPr>
          <a:xfrm>
            <a:off x="3790950" y="1264937"/>
            <a:ext cx="4378326" cy="1166473"/>
          </a:xfrm>
        </p:spPr>
        <p:txBody>
          <a:bodyPr/>
          <a:lstStyle/>
          <a:p>
            <a:pPr lvl="0"/>
            <a:r>
              <a:rPr lang="en-GB" dirty="0"/>
              <a:t>First level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9" name="Textplatzhalter 4">
            <a:extLst>
              <a:ext uri="{FF2B5EF4-FFF2-40B4-BE49-F238E27FC236}">
                <a16:creationId xmlns:a16="http://schemas.microsoft.com/office/drawing/2014/main" id="{7B95DE6E-87AD-42F6-8B4E-274F5A3E0C7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71850" y="86336"/>
            <a:ext cx="720000" cy="249299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600" b="1">
                <a:solidFill>
                  <a:schemeClr val="bg1"/>
                </a:solidFill>
              </a:defRPr>
            </a:lvl1pPr>
            <a:lvl2pPr marL="177800" indent="0">
              <a:buNone/>
              <a:defRPr sz="600" b="1">
                <a:solidFill>
                  <a:schemeClr val="accent1"/>
                </a:solidFill>
              </a:defRPr>
            </a:lvl2pPr>
            <a:lvl3pPr marL="361950" indent="0">
              <a:buNone/>
              <a:defRPr sz="600" b="1">
                <a:solidFill>
                  <a:schemeClr val="accent1"/>
                </a:solidFill>
              </a:defRPr>
            </a:lvl3pPr>
            <a:lvl4pPr marL="539750" indent="0">
              <a:buNone/>
              <a:defRPr sz="600" b="1">
                <a:solidFill>
                  <a:schemeClr val="accent1"/>
                </a:solidFill>
              </a:defRPr>
            </a:lvl4pPr>
            <a:lvl5pPr marL="717550" indent="0">
              <a:buNone/>
              <a:defRPr sz="6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Type here if </a:t>
            </a:r>
          </a:p>
          <a:p>
            <a:pPr lvl="0"/>
            <a:r>
              <a:rPr lang="en-US" dirty="0"/>
              <a:t>add info needed </a:t>
            </a:r>
          </a:p>
          <a:p>
            <a:pPr lvl="0"/>
            <a:r>
              <a:rPr lang="en-US" dirty="0"/>
              <a:t>for this slide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655E8B99-32D4-4B43-B94C-5FF82078D810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Type here if  add info needed  for every slide</a:t>
            </a:r>
          </a:p>
        </p:txBody>
      </p:sp>
      <p:cxnSp>
        <p:nvCxnSpPr>
          <p:cNvPr id="11" name="Straight Connector 7">
            <a:extLst>
              <a:ext uri="{FF2B5EF4-FFF2-40B4-BE49-F238E27FC236}">
                <a16:creationId xmlns:a16="http://schemas.microsoft.com/office/drawing/2014/main" id="{15048E6E-645E-4EB9-8B4D-3DBC2EB3BA03}"/>
              </a:ext>
            </a:extLst>
          </p:cNvPr>
          <p:cNvCxnSpPr/>
          <p:nvPr userDrawn="1"/>
        </p:nvCxnSpPr>
        <p:spPr bwMode="gray">
          <a:xfrm flipH="1">
            <a:off x="3398617" y="394705"/>
            <a:ext cx="6578" cy="460910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"/>
    </p:custDataLst>
    <p:extLst>
      <p:ext uri="{BB962C8B-B14F-4D97-AF65-F5344CB8AC3E}">
        <p14:creationId xmlns:p14="http://schemas.microsoft.com/office/powerpoint/2010/main" val="33537408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oleObject" Target="../embeddings/oleObject1.bin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ags" Target="../tags/tag3.xml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vmlDrawing" Target="../drawings/vmlDrawing1.v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emf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" name="Objekt 30" hidden="1"/>
          <p:cNvGraphicFramePr>
            <a:graphicFrameLocks noChangeAspect="1"/>
          </p:cNvGraphicFramePr>
          <p:nvPr>
            <p:custDataLst>
              <p:tags r:id="rId17"/>
            </p:custDataLst>
            <p:extLst>
              <p:ext uri="{D42A27DB-BD31-4B8C-83A1-F6EECF244321}">
                <p14:modId xmlns:p14="http://schemas.microsoft.com/office/powerpoint/2010/main" val="2427203151"/>
              </p:ext>
            </p:extLst>
          </p:nvPr>
        </p:nvGraphicFramePr>
        <p:xfrm>
          <a:off x="1589" y="1192"/>
          <a:ext cx="1587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68" name="think-cell Folie" r:id="rId18" imgW="270" imgH="270" progId="TCLayout.ActiveDocument.1">
                  <p:embed/>
                </p:oleObj>
              </mc:Choice>
              <mc:Fallback>
                <p:oleObj name="think-cell Folie" r:id="rId18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1589" y="1192"/>
                        <a:ext cx="1587" cy="11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0" name="Gruppieren 9"/>
          <p:cNvGrpSpPr/>
          <p:nvPr/>
        </p:nvGrpSpPr>
        <p:grpSpPr>
          <a:xfrm>
            <a:off x="2574725" y="-463828"/>
            <a:ext cx="796922" cy="428109"/>
            <a:chOff x="2574725" y="-463828"/>
            <a:chExt cx="796922" cy="428109"/>
          </a:xfrm>
        </p:grpSpPr>
        <p:sp>
          <p:nvSpPr>
            <p:cNvPr id="85" name="Rechteck 84"/>
            <p:cNvSpPr/>
            <p:nvPr/>
          </p:nvSpPr>
          <p:spPr>
            <a:xfrm>
              <a:off x="2574725" y="-463828"/>
              <a:ext cx="796922" cy="349528"/>
            </a:xfrm>
            <a:prstGeom prst="rect">
              <a:avLst/>
            </a:prstGeom>
            <a:solidFill>
              <a:srgbClr val="FF6800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108000" rIns="36000" bIns="108000" rtlCol="0" anchor="ctr"/>
            <a:lstStyle/>
            <a:p>
              <a:pPr algn="ctr">
                <a:lnSpc>
                  <a:spcPct val="90000"/>
                </a:lnSpc>
              </a:pPr>
              <a:r>
                <a:rPr lang="en-GB" sz="800" dirty="0">
                  <a:solidFill>
                    <a:schemeClr val="bg1"/>
                  </a:solidFill>
                </a:rPr>
                <a:t>Optional</a:t>
              </a:r>
              <a:br>
                <a:rPr lang="en-GB" sz="800" dirty="0">
                  <a:solidFill>
                    <a:schemeClr val="bg1"/>
                  </a:solidFill>
                </a:rPr>
              </a:br>
              <a:r>
                <a:rPr lang="en-GB" sz="600" dirty="0">
                  <a:solidFill>
                    <a:schemeClr val="bg1"/>
                  </a:solidFill>
                </a:rPr>
                <a:t>(works like a footer, description</a:t>
              </a:r>
              <a:r>
                <a:rPr lang="en-GB" sz="600" baseline="0" dirty="0">
                  <a:solidFill>
                    <a:schemeClr val="bg1"/>
                  </a:solidFill>
                </a:rPr>
                <a:t> slide 6</a:t>
              </a:r>
              <a:r>
                <a:rPr lang="en-GB" sz="600" dirty="0">
                  <a:solidFill>
                    <a:schemeClr val="bg1"/>
                  </a:solidFill>
                </a:rPr>
                <a:t>)</a:t>
              </a:r>
            </a:p>
          </p:txBody>
        </p:sp>
        <p:sp>
          <p:nvSpPr>
            <p:cNvPr id="4" name="Gleichschenkliges Dreieck 3"/>
            <p:cNvSpPr/>
            <p:nvPr userDrawn="1"/>
          </p:nvSpPr>
          <p:spPr>
            <a:xfrm rot="10800000">
              <a:off x="2900558" y="-114300"/>
              <a:ext cx="145256" cy="78581"/>
            </a:xfrm>
            <a:prstGeom prst="triangle">
              <a:avLst/>
            </a:prstGeom>
            <a:solidFill>
              <a:srgbClr val="FF6800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de-DE" sz="1200">
                <a:solidFill>
                  <a:schemeClr val="tx1"/>
                </a:solidFill>
              </a:endParaRPr>
            </a:p>
          </p:txBody>
        </p:sp>
      </p:grpSp>
      <p:grpSp>
        <p:nvGrpSpPr>
          <p:cNvPr id="8" name="Gruppieren 7"/>
          <p:cNvGrpSpPr/>
          <p:nvPr/>
        </p:nvGrpSpPr>
        <p:grpSpPr>
          <a:xfrm>
            <a:off x="3375028" y="-463828"/>
            <a:ext cx="796922" cy="428109"/>
            <a:chOff x="3375028" y="-463828"/>
            <a:chExt cx="796922" cy="428109"/>
          </a:xfrm>
        </p:grpSpPr>
        <p:sp>
          <p:nvSpPr>
            <p:cNvPr id="86" name="Rechteck 85"/>
            <p:cNvSpPr/>
            <p:nvPr/>
          </p:nvSpPr>
          <p:spPr>
            <a:xfrm>
              <a:off x="3375028" y="-463828"/>
              <a:ext cx="796922" cy="349528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108000" rIns="36000" bIns="108000" rtlCol="0" anchor="ctr"/>
            <a:lstStyle/>
            <a:p>
              <a:pPr algn="ctr">
                <a:lnSpc>
                  <a:spcPct val="90000"/>
                </a:lnSpc>
              </a:pPr>
              <a:r>
                <a:rPr lang="en-GB" sz="800" dirty="0">
                  <a:solidFill>
                    <a:schemeClr val="tx1"/>
                  </a:solidFill>
                </a:rPr>
                <a:t>Optional</a:t>
              </a:r>
              <a:br>
                <a:rPr lang="en-GB" sz="800" dirty="0">
                  <a:solidFill>
                    <a:schemeClr val="tx1"/>
                  </a:solidFill>
                </a:rPr>
              </a:br>
              <a:r>
                <a:rPr lang="en-GB" sz="600" dirty="0">
                  <a:solidFill>
                    <a:schemeClr val="tx1"/>
                  </a:solidFill>
                </a:rPr>
                <a:t>(if there is no [3] this moves to the left)</a:t>
              </a:r>
            </a:p>
          </p:txBody>
        </p:sp>
        <p:sp>
          <p:nvSpPr>
            <p:cNvPr id="87" name="Gleichschenkliges Dreieck 86"/>
            <p:cNvSpPr/>
            <p:nvPr userDrawn="1"/>
          </p:nvSpPr>
          <p:spPr>
            <a:xfrm rot="10800000">
              <a:off x="3700861" y="-114300"/>
              <a:ext cx="145256" cy="78581"/>
            </a:xfrm>
            <a:prstGeom prst="triangle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de-DE" sz="1200">
                <a:solidFill>
                  <a:schemeClr val="tx1"/>
                </a:solidFill>
              </a:endParaRPr>
            </a:p>
          </p:txBody>
        </p:sp>
      </p:grpSp>
      <p:grpSp>
        <p:nvGrpSpPr>
          <p:cNvPr id="11" name="Gruppieren 10"/>
          <p:cNvGrpSpPr/>
          <p:nvPr/>
        </p:nvGrpSpPr>
        <p:grpSpPr>
          <a:xfrm>
            <a:off x="1776414" y="-463828"/>
            <a:ext cx="798310" cy="428109"/>
            <a:chOff x="1776414" y="-463828"/>
            <a:chExt cx="798310" cy="428109"/>
          </a:xfrm>
        </p:grpSpPr>
        <p:sp>
          <p:nvSpPr>
            <p:cNvPr id="84" name="Rechteck 83"/>
            <p:cNvSpPr/>
            <p:nvPr/>
          </p:nvSpPr>
          <p:spPr>
            <a:xfrm>
              <a:off x="1776414" y="-463828"/>
              <a:ext cx="798310" cy="349528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108000" rIns="36000" bIns="108000" rtlCol="0" anchor="ctr"/>
            <a:lstStyle/>
            <a:p>
              <a:pPr algn="ctr">
                <a:lnSpc>
                  <a:spcPct val="90000"/>
                </a:lnSpc>
              </a:pPr>
              <a:r>
                <a:rPr lang="en-GB" sz="800" dirty="0">
                  <a:solidFill>
                    <a:schemeClr val="tx1"/>
                  </a:solidFill>
                </a:rPr>
                <a:t>Withdrawn</a:t>
              </a:r>
              <a:br>
                <a:rPr lang="en-GB" sz="800" dirty="0">
                  <a:solidFill>
                    <a:schemeClr val="tx1"/>
                  </a:solidFill>
                </a:rPr>
              </a:br>
              <a:r>
                <a:rPr lang="en-GB" sz="600" dirty="0">
                  <a:solidFill>
                    <a:schemeClr val="tx1"/>
                  </a:solidFill>
                </a:rPr>
                <a:t>(only if necessary, via the master view)</a:t>
              </a:r>
            </a:p>
          </p:txBody>
        </p:sp>
        <p:sp>
          <p:nvSpPr>
            <p:cNvPr id="88" name="Gleichschenkliges Dreieck 87"/>
            <p:cNvSpPr/>
            <p:nvPr userDrawn="1"/>
          </p:nvSpPr>
          <p:spPr>
            <a:xfrm rot="10800000">
              <a:off x="2102941" y="-114300"/>
              <a:ext cx="145256" cy="78581"/>
            </a:xfrm>
            <a:prstGeom prst="triangle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de-DE" sz="1200">
                <a:solidFill>
                  <a:schemeClr val="tx1"/>
                </a:solidFill>
              </a:endParaRPr>
            </a:p>
          </p:txBody>
        </p:sp>
      </p:grpSp>
      <p:grpSp>
        <p:nvGrpSpPr>
          <p:cNvPr id="5" name="Gruppieren 4"/>
          <p:cNvGrpSpPr/>
          <p:nvPr/>
        </p:nvGrpSpPr>
        <p:grpSpPr>
          <a:xfrm>
            <a:off x="977900" y="-463828"/>
            <a:ext cx="799901" cy="428109"/>
            <a:chOff x="977900" y="-463828"/>
            <a:chExt cx="799901" cy="428109"/>
          </a:xfrm>
        </p:grpSpPr>
        <p:sp>
          <p:nvSpPr>
            <p:cNvPr id="70" name="Rechteck 69"/>
            <p:cNvSpPr/>
            <p:nvPr/>
          </p:nvSpPr>
          <p:spPr>
            <a:xfrm>
              <a:off x="977900" y="-463828"/>
              <a:ext cx="799901" cy="349528"/>
            </a:xfrm>
            <a:prstGeom prst="rect">
              <a:avLst/>
            </a:prstGeom>
            <a:solidFill>
              <a:srgbClr val="FF6800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108000" rIns="36000" bIns="108000" rtlCol="0" anchor="ctr"/>
            <a:lstStyle/>
            <a:p>
              <a:pPr algn="ctr">
                <a:lnSpc>
                  <a:spcPct val="90000"/>
                </a:lnSpc>
              </a:pPr>
              <a:r>
                <a:rPr lang="en-GB" sz="800" b="1" dirty="0">
                  <a:solidFill>
                    <a:schemeClr val="bg1"/>
                  </a:solidFill>
                </a:rPr>
                <a:t>Mandatory</a:t>
              </a:r>
              <a:r>
                <a:rPr lang="en-GB" sz="800" dirty="0">
                  <a:solidFill>
                    <a:schemeClr val="bg1"/>
                  </a:solidFill>
                </a:rPr>
                <a:t/>
              </a:r>
              <a:br>
                <a:rPr lang="en-GB" sz="800" dirty="0">
                  <a:solidFill>
                    <a:schemeClr val="bg1"/>
                  </a:solidFill>
                </a:rPr>
              </a:br>
              <a:r>
                <a:rPr lang="en-GB" sz="600" dirty="0">
                  <a:solidFill>
                    <a:prstClr val="white"/>
                  </a:solidFill>
                </a:rPr>
                <a:t>(</a:t>
              </a:r>
              <a:r>
                <a:rPr lang="en-US" sz="600" dirty="0">
                  <a:solidFill>
                    <a:prstClr val="white"/>
                  </a:solidFill>
                </a:rPr>
                <a:t>do not delete or change it</a:t>
              </a:r>
              <a:r>
                <a:rPr lang="en-GB" sz="600" baseline="0" dirty="0">
                  <a:solidFill>
                    <a:prstClr val="white"/>
                  </a:solidFill>
                </a:rPr>
                <a:t>!</a:t>
              </a:r>
              <a:r>
                <a:rPr lang="en-GB" sz="600" dirty="0">
                  <a:solidFill>
                    <a:prstClr val="white"/>
                  </a:solidFill>
                </a:rPr>
                <a:t>)</a:t>
              </a:r>
              <a:endParaRPr lang="en-GB" sz="800" dirty="0">
                <a:solidFill>
                  <a:schemeClr val="bg1"/>
                </a:solidFill>
              </a:endParaRPr>
            </a:p>
          </p:txBody>
        </p:sp>
        <p:sp>
          <p:nvSpPr>
            <p:cNvPr id="89" name="Gleichschenkliges Dreieck 88"/>
            <p:cNvSpPr/>
            <p:nvPr userDrawn="1"/>
          </p:nvSpPr>
          <p:spPr>
            <a:xfrm rot="10800000">
              <a:off x="1305222" y="-114300"/>
              <a:ext cx="145256" cy="78581"/>
            </a:xfrm>
            <a:prstGeom prst="triangle">
              <a:avLst/>
            </a:prstGeom>
            <a:solidFill>
              <a:srgbClr val="FF6800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de-DE" sz="1200">
                <a:solidFill>
                  <a:schemeClr val="tx1"/>
                </a:solidFill>
              </a:endParaRPr>
            </a:p>
          </p:txBody>
        </p:sp>
      </p:grpSp>
      <p:sp>
        <p:nvSpPr>
          <p:cNvPr id="6" name="Rechteck 5"/>
          <p:cNvSpPr/>
          <p:nvPr/>
        </p:nvSpPr>
        <p:spPr>
          <a:xfrm>
            <a:off x="188912" y="441325"/>
            <a:ext cx="8772525" cy="4519613"/>
          </a:xfrm>
          <a:prstGeom prst="rect">
            <a:avLst/>
          </a:prstGeom>
          <a:solidFill>
            <a:schemeClr val="bg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ctr"/>
          <a:lstStyle/>
          <a:p>
            <a:pPr algn="ctr" eaLnBrk="1"/>
            <a:endParaRPr lang="en-GB" sz="1200" dirty="0">
              <a:solidFill>
                <a:schemeClr val="tx1"/>
              </a:solidFill>
            </a:endParaRPr>
          </a:p>
        </p:txBody>
      </p:sp>
      <p:sp>
        <p:nvSpPr>
          <p:cNvPr id="26" name="Textfeld 26"/>
          <p:cNvSpPr txBox="1">
            <a:spLocks noChangeArrowheads="1"/>
          </p:cNvSpPr>
          <p:nvPr/>
        </p:nvSpPr>
        <p:spPr bwMode="gray">
          <a:xfrm>
            <a:off x="8273941" y="5003805"/>
            <a:ext cx="158698" cy="923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l" defTabSz="685800"/>
            <a:fld id="{7D6EB20D-04D2-4A2D-94DA-2F197CC5CE85}" type="slidenum">
              <a:rPr lang="en-GB" sz="600" b="1" noProof="0" smtClean="0">
                <a:solidFill>
                  <a:schemeClr val="tx1"/>
                </a:solidFill>
              </a:rPr>
              <a:pPr algn="l" defTabSz="685800"/>
              <a:t>‹#›</a:t>
            </a:fld>
            <a:endParaRPr lang="en-GB" sz="600" b="1" noProof="0" dirty="0">
              <a:solidFill>
                <a:schemeClr val="tx1"/>
              </a:solidFill>
            </a:endParaRPr>
          </a:p>
        </p:txBody>
      </p:sp>
      <p:sp>
        <p:nvSpPr>
          <p:cNvPr id="29" name="Datumsplatzhalter 28"/>
          <p:cNvSpPr>
            <a:spLocks noGrp="1"/>
          </p:cNvSpPr>
          <p:nvPr>
            <p:ph type="dt" sz="half" idx="2"/>
          </p:nvPr>
        </p:nvSpPr>
        <p:spPr>
          <a:xfrm>
            <a:off x="2579688" y="5003805"/>
            <a:ext cx="387927" cy="923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>
            <a:lvl1pPr algn="l">
              <a:defRPr lang="de-DE" sz="600" b="1" smtClean="0">
                <a:solidFill>
                  <a:srgbClr val="000000"/>
                </a:solidFill>
              </a:defRPr>
            </a:lvl1pPr>
          </a:lstStyle>
          <a:p>
            <a:pPr defTabSz="685800"/>
            <a:fld id="{6AF7D81C-430C-43B3-B8AC-A6470F52D91E}" type="datetime1">
              <a:rPr lang="en-GB" smtClean="0"/>
              <a:t>19/06/2020</a:t>
            </a:fld>
            <a:endParaRPr lang="en-GB" dirty="0"/>
          </a:p>
        </p:txBody>
      </p:sp>
      <p:sp>
        <p:nvSpPr>
          <p:cNvPr id="32" name="Titelplatzhalter 31"/>
          <p:cNvSpPr>
            <a:spLocks noGrp="1"/>
          </p:cNvSpPr>
          <p:nvPr>
            <p:ph type="title"/>
          </p:nvPr>
        </p:nvSpPr>
        <p:spPr>
          <a:xfrm>
            <a:off x="978102" y="630238"/>
            <a:ext cx="7185713" cy="2769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GB" dirty="0"/>
              <a:t>Headline</a:t>
            </a:r>
          </a:p>
        </p:txBody>
      </p:sp>
      <p:grpSp>
        <p:nvGrpSpPr>
          <p:cNvPr id="7" name="Gruppieren 6"/>
          <p:cNvGrpSpPr>
            <a:grpSpLocks/>
          </p:cNvGrpSpPr>
          <p:nvPr/>
        </p:nvGrpSpPr>
        <p:grpSpPr>
          <a:xfrm>
            <a:off x="7767501" y="106363"/>
            <a:ext cx="1193937" cy="221456"/>
            <a:chOff x="8174038" y="147638"/>
            <a:chExt cx="787400" cy="146050"/>
          </a:xfrm>
        </p:grpSpPr>
        <p:sp>
          <p:nvSpPr>
            <p:cNvPr id="30" name="AutoShape 89"/>
            <p:cNvSpPr>
              <a:spLocks noChangeAspect="1" noChangeArrowheads="1" noTextEdit="1"/>
            </p:cNvSpPr>
            <p:nvPr userDrawn="1"/>
          </p:nvSpPr>
          <p:spPr bwMode="auto">
            <a:xfrm>
              <a:off x="8174038" y="147638"/>
              <a:ext cx="787400" cy="146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GB" dirty="0"/>
            </a:p>
          </p:txBody>
        </p:sp>
        <p:sp>
          <p:nvSpPr>
            <p:cNvPr id="33" name="Rectangle 91"/>
            <p:cNvSpPr>
              <a:spLocks noChangeArrowheads="1"/>
            </p:cNvSpPr>
            <p:nvPr userDrawn="1"/>
          </p:nvSpPr>
          <p:spPr bwMode="auto">
            <a:xfrm>
              <a:off x="8174038" y="147638"/>
              <a:ext cx="787400" cy="14605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GB" dirty="0"/>
            </a:p>
          </p:txBody>
        </p:sp>
        <p:sp>
          <p:nvSpPr>
            <p:cNvPr id="59" name="Rectangle 92"/>
            <p:cNvSpPr>
              <a:spLocks noChangeArrowheads="1"/>
            </p:cNvSpPr>
            <p:nvPr userDrawn="1"/>
          </p:nvSpPr>
          <p:spPr bwMode="auto">
            <a:xfrm>
              <a:off x="8855076" y="187326"/>
              <a:ext cx="68263" cy="666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GB" dirty="0"/>
            </a:p>
          </p:txBody>
        </p:sp>
        <p:sp>
          <p:nvSpPr>
            <p:cNvPr id="60" name="Freeform 93"/>
            <p:cNvSpPr>
              <a:spLocks/>
            </p:cNvSpPr>
            <p:nvPr userDrawn="1"/>
          </p:nvSpPr>
          <p:spPr bwMode="auto">
            <a:xfrm>
              <a:off x="8621713" y="185738"/>
              <a:ext cx="65088" cy="69850"/>
            </a:xfrm>
            <a:custGeom>
              <a:avLst/>
              <a:gdLst>
                <a:gd name="T0" fmla="*/ 21 w 40"/>
                <a:gd name="T1" fmla="*/ 18 h 44"/>
                <a:gd name="T2" fmla="*/ 21 w 40"/>
                <a:gd name="T3" fmla="*/ 26 h 44"/>
                <a:gd name="T4" fmla="*/ 31 w 40"/>
                <a:gd name="T5" fmla="*/ 26 h 44"/>
                <a:gd name="T6" fmla="*/ 31 w 40"/>
                <a:gd name="T7" fmla="*/ 33 h 44"/>
                <a:gd name="T8" fmla="*/ 22 w 40"/>
                <a:gd name="T9" fmla="*/ 36 h 44"/>
                <a:gd name="T10" fmla="*/ 8 w 40"/>
                <a:gd name="T11" fmla="*/ 22 h 44"/>
                <a:gd name="T12" fmla="*/ 22 w 40"/>
                <a:gd name="T13" fmla="*/ 8 h 44"/>
                <a:gd name="T14" fmla="*/ 33 w 40"/>
                <a:gd name="T15" fmla="*/ 12 h 44"/>
                <a:gd name="T16" fmla="*/ 33 w 40"/>
                <a:gd name="T17" fmla="*/ 12 h 44"/>
                <a:gd name="T18" fmla="*/ 39 w 40"/>
                <a:gd name="T19" fmla="*/ 7 h 44"/>
                <a:gd name="T20" fmla="*/ 38 w 40"/>
                <a:gd name="T21" fmla="*/ 7 h 44"/>
                <a:gd name="T22" fmla="*/ 22 w 40"/>
                <a:gd name="T23" fmla="*/ 0 h 44"/>
                <a:gd name="T24" fmla="*/ 0 w 40"/>
                <a:gd name="T25" fmla="*/ 22 h 44"/>
                <a:gd name="T26" fmla="*/ 22 w 40"/>
                <a:gd name="T27" fmla="*/ 44 h 44"/>
                <a:gd name="T28" fmla="*/ 40 w 40"/>
                <a:gd name="T29" fmla="*/ 36 h 44"/>
                <a:gd name="T30" fmla="*/ 40 w 40"/>
                <a:gd name="T31" fmla="*/ 35 h 44"/>
                <a:gd name="T32" fmla="*/ 40 w 40"/>
                <a:gd name="T33" fmla="*/ 18 h 44"/>
                <a:gd name="T34" fmla="*/ 21 w 40"/>
                <a:gd name="T35" fmla="*/ 18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0" h="44">
                  <a:moveTo>
                    <a:pt x="21" y="18"/>
                  </a:moveTo>
                  <a:cubicBezTo>
                    <a:pt x="21" y="26"/>
                    <a:pt x="21" y="26"/>
                    <a:pt x="21" y="26"/>
                  </a:cubicBezTo>
                  <a:cubicBezTo>
                    <a:pt x="31" y="26"/>
                    <a:pt x="31" y="26"/>
                    <a:pt x="31" y="26"/>
                  </a:cubicBezTo>
                  <a:cubicBezTo>
                    <a:pt x="31" y="33"/>
                    <a:pt x="31" y="33"/>
                    <a:pt x="31" y="33"/>
                  </a:cubicBezTo>
                  <a:cubicBezTo>
                    <a:pt x="29" y="35"/>
                    <a:pt x="26" y="36"/>
                    <a:pt x="22" y="36"/>
                  </a:cubicBezTo>
                  <a:cubicBezTo>
                    <a:pt x="14" y="36"/>
                    <a:pt x="8" y="31"/>
                    <a:pt x="8" y="22"/>
                  </a:cubicBezTo>
                  <a:cubicBezTo>
                    <a:pt x="8" y="13"/>
                    <a:pt x="14" y="8"/>
                    <a:pt x="22" y="8"/>
                  </a:cubicBezTo>
                  <a:cubicBezTo>
                    <a:pt x="26" y="8"/>
                    <a:pt x="30" y="9"/>
                    <a:pt x="33" y="12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9" y="7"/>
                    <a:pt x="39" y="7"/>
                    <a:pt x="39" y="7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34" y="3"/>
                    <a:pt x="29" y="0"/>
                    <a:pt x="22" y="0"/>
                  </a:cubicBezTo>
                  <a:cubicBezTo>
                    <a:pt x="9" y="0"/>
                    <a:pt x="0" y="9"/>
                    <a:pt x="0" y="22"/>
                  </a:cubicBezTo>
                  <a:cubicBezTo>
                    <a:pt x="0" y="35"/>
                    <a:pt x="9" y="44"/>
                    <a:pt x="22" y="44"/>
                  </a:cubicBezTo>
                  <a:cubicBezTo>
                    <a:pt x="29" y="44"/>
                    <a:pt x="36" y="41"/>
                    <a:pt x="40" y="36"/>
                  </a:cubicBezTo>
                  <a:cubicBezTo>
                    <a:pt x="40" y="35"/>
                    <a:pt x="40" y="35"/>
                    <a:pt x="40" y="35"/>
                  </a:cubicBezTo>
                  <a:cubicBezTo>
                    <a:pt x="40" y="18"/>
                    <a:pt x="40" y="18"/>
                    <a:pt x="40" y="18"/>
                  </a:cubicBezTo>
                  <a:lnTo>
                    <a:pt x="21" y="1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GB" dirty="0"/>
            </a:p>
          </p:txBody>
        </p:sp>
        <p:sp>
          <p:nvSpPr>
            <p:cNvPr id="61" name="Freeform 94"/>
            <p:cNvSpPr>
              <a:spLocks/>
            </p:cNvSpPr>
            <p:nvPr userDrawn="1"/>
          </p:nvSpPr>
          <p:spPr bwMode="auto">
            <a:xfrm>
              <a:off x="8702676" y="187326"/>
              <a:ext cx="50800" cy="66675"/>
            </a:xfrm>
            <a:custGeom>
              <a:avLst/>
              <a:gdLst>
                <a:gd name="T0" fmla="*/ 32 w 32"/>
                <a:gd name="T1" fmla="*/ 8 h 42"/>
                <a:gd name="T2" fmla="*/ 32 w 32"/>
                <a:gd name="T3" fmla="*/ 0 h 42"/>
                <a:gd name="T4" fmla="*/ 0 w 32"/>
                <a:gd name="T5" fmla="*/ 0 h 42"/>
                <a:gd name="T6" fmla="*/ 0 w 32"/>
                <a:gd name="T7" fmla="*/ 42 h 42"/>
                <a:gd name="T8" fmla="*/ 9 w 32"/>
                <a:gd name="T9" fmla="*/ 42 h 42"/>
                <a:gd name="T10" fmla="*/ 9 w 32"/>
                <a:gd name="T11" fmla="*/ 25 h 42"/>
                <a:gd name="T12" fmla="*/ 31 w 32"/>
                <a:gd name="T13" fmla="*/ 25 h 42"/>
                <a:gd name="T14" fmla="*/ 31 w 32"/>
                <a:gd name="T15" fmla="*/ 18 h 42"/>
                <a:gd name="T16" fmla="*/ 9 w 32"/>
                <a:gd name="T17" fmla="*/ 18 h 42"/>
                <a:gd name="T18" fmla="*/ 9 w 32"/>
                <a:gd name="T19" fmla="*/ 8 h 42"/>
                <a:gd name="T20" fmla="*/ 32 w 32"/>
                <a:gd name="T21" fmla="*/ 8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" h="42">
                  <a:moveTo>
                    <a:pt x="32" y="8"/>
                  </a:moveTo>
                  <a:lnTo>
                    <a:pt x="32" y="0"/>
                  </a:lnTo>
                  <a:lnTo>
                    <a:pt x="0" y="0"/>
                  </a:lnTo>
                  <a:lnTo>
                    <a:pt x="0" y="42"/>
                  </a:lnTo>
                  <a:lnTo>
                    <a:pt x="9" y="42"/>
                  </a:lnTo>
                  <a:lnTo>
                    <a:pt x="9" y="25"/>
                  </a:lnTo>
                  <a:lnTo>
                    <a:pt x="31" y="25"/>
                  </a:lnTo>
                  <a:lnTo>
                    <a:pt x="31" y="18"/>
                  </a:lnTo>
                  <a:lnTo>
                    <a:pt x="9" y="18"/>
                  </a:lnTo>
                  <a:lnTo>
                    <a:pt x="9" y="8"/>
                  </a:lnTo>
                  <a:lnTo>
                    <a:pt x="32" y="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GB" dirty="0"/>
            </a:p>
          </p:txBody>
        </p:sp>
        <p:sp>
          <p:nvSpPr>
            <p:cNvPr id="62" name="Freeform 95"/>
            <p:cNvSpPr>
              <a:spLocks/>
            </p:cNvSpPr>
            <p:nvPr userDrawn="1"/>
          </p:nvSpPr>
          <p:spPr bwMode="auto">
            <a:xfrm>
              <a:off x="8761413" y="187326"/>
              <a:ext cx="50800" cy="66675"/>
            </a:xfrm>
            <a:custGeom>
              <a:avLst/>
              <a:gdLst>
                <a:gd name="T0" fmla="*/ 0 w 32"/>
                <a:gd name="T1" fmla="*/ 0 h 42"/>
                <a:gd name="T2" fmla="*/ 0 w 32"/>
                <a:gd name="T3" fmla="*/ 8 h 42"/>
                <a:gd name="T4" fmla="*/ 11 w 32"/>
                <a:gd name="T5" fmla="*/ 8 h 42"/>
                <a:gd name="T6" fmla="*/ 11 w 32"/>
                <a:gd name="T7" fmla="*/ 42 h 42"/>
                <a:gd name="T8" fmla="*/ 20 w 32"/>
                <a:gd name="T9" fmla="*/ 42 h 42"/>
                <a:gd name="T10" fmla="*/ 20 w 32"/>
                <a:gd name="T11" fmla="*/ 8 h 42"/>
                <a:gd name="T12" fmla="*/ 32 w 32"/>
                <a:gd name="T13" fmla="*/ 8 h 42"/>
                <a:gd name="T14" fmla="*/ 32 w 32"/>
                <a:gd name="T15" fmla="*/ 0 h 42"/>
                <a:gd name="T16" fmla="*/ 0 w 32"/>
                <a:gd name="T1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42">
                  <a:moveTo>
                    <a:pt x="0" y="0"/>
                  </a:moveTo>
                  <a:lnTo>
                    <a:pt x="0" y="8"/>
                  </a:lnTo>
                  <a:lnTo>
                    <a:pt x="11" y="8"/>
                  </a:lnTo>
                  <a:lnTo>
                    <a:pt x="11" y="42"/>
                  </a:lnTo>
                  <a:lnTo>
                    <a:pt x="20" y="42"/>
                  </a:lnTo>
                  <a:lnTo>
                    <a:pt x="20" y="8"/>
                  </a:lnTo>
                  <a:lnTo>
                    <a:pt x="32" y="8"/>
                  </a:lnTo>
                  <a:lnTo>
                    <a:pt x="3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GB" dirty="0"/>
            </a:p>
          </p:txBody>
        </p:sp>
      </p:grpSp>
      <p:sp>
        <p:nvSpPr>
          <p:cNvPr id="63" name="Rectangle 92"/>
          <p:cNvSpPr>
            <a:spLocks noChangeArrowheads="1"/>
          </p:cNvSpPr>
          <p:nvPr/>
        </p:nvSpPr>
        <p:spPr bwMode="auto">
          <a:xfrm>
            <a:off x="8169275" y="5016634"/>
            <a:ext cx="68263" cy="666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/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67" name="Textplatzhalter 66"/>
          <p:cNvSpPr>
            <a:spLocks noGrp="1"/>
          </p:cNvSpPr>
          <p:nvPr>
            <p:ph type="body" idx="1"/>
          </p:nvPr>
        </p:nvSpPr>
        <p:spPr>
          <a:xfrm>
            <a:off x="978102" y="1263728"/>
            <a:ext cx="7185713" cy="1166473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/>
          <a:p>
            <a:pPr lvl="0"/>
            <a:r>
              <a:rPr lang="en-GB" dirty="0"/>
              <a:t>First level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66" name="Fußzeilenplatzhalter 2"/>
          <p:cNvSpPr txBox="1">
            <a:spLocks/>
          </p:cNvSpPr>
          <p:nvPr/>
        </p:nvSpPr>
        <p:spPr>
          <a:xfrm flipH="1">
            <a:off x="982663" y="5003805"/>
            <a:ext cx="1576044" cy="923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lang="de-DE" sz="600" b="1" kern="1200" cap="all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85800"/>
            <a:r>
              <a:rPr lang="en-GB" sz="600" b="1" kern="1200" cap="all" baseline="0" dirty="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rPr>
              <a:t>GFT GROUP</a:t>
            </a:r>
            <a:endParaRPr lang="en-GB" b="1" dirty="0"/>
          </a:p>
        </p:txBody>
      </p:sp>
      <p:sp>
        <p:nvSpPr>
          <p:cNvPr id="58" name="Textfeld 63"/>
          <p:cNvSpPr txBox="1">
            <a:spLocks/>
          </p:cNvSpPr>
          <p:nvPr/>
        </p:nvSpPr>
        <p:spPr>
          <a:xfrm>
            <a:off x="982663" y="92442"/>
            <a:ext cx="798311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600" b="1" dirty="0" smtClean="0">
                <a:solidFill>
                  <a:schemeClr val="accent1"/>
                </a:solidFill>
              </a:rPr>
              <a:t>Shaping the </a:t>
            </a:r>
            <a:br>
              <a:rPr lang="en-GB" sz="600" b="1" dirty="0" smtClean="0">
                <a:solidFill>
                  <a:schemeClr val="accent1"/>
                </a:solidFill>
              </a:rPr>
            </a:br>
            <a:r>
              <a:rPr lang="en-GB" sz="600" b="1" dirty="0" smtClean="0">
                <a:solidFill>
                  <a:schemeClr val="accent1"/>
                </a:solidFill>
              </a:rPr>
              <a:t>future of digital </a:t>
            </a:r>
            <a:br>
              <a:rPr lang="en-GB" sz="600" b="1" dirty="0" smtClean="0">
                <a:solidFill>
                  <a:schemeClr val="accent1"/>
                </a:solidFill>
              </a:rPr>
            </a:br>
            <a:r>
              <a:rPr lang="en-GB" sz="600" b="1" dirty="0" smtClean="0">
                <a:solidFill>
                  <a:schemeClr val="accent1"/>
                </a:solidFill>
              </a:rPr>
              <a:t>business</a:t>
            </a:r>
            <a:endParaRPr lang="en-GB" sz="600" b="1" dirty="0">
              <a:solidFill>
                <a:schemeClr val="accent1"/>
              </a:solidFill>
            </a:endParaRPr>
          </a:p>
        </p:txBody>
      </p:sp>
      <p:sp>
        <p:nvSpPr>
          <p:cNvPr id="64" name="Textfeld 63"/>
          <p:cNvSpPr txBox="1">
            <a:spLocks/>
          </p:cNvSpPr>
          <p:nvPr/>
        </p:nvSpPr>
        <p:spPr>
          <a:xfrm>
            <a:off x="1781377" y="92442"/>
            <a:ext cx="720523" cy="24929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defPPr>
              <a:defRPr lang="de-DE"/>
            </a:defPPr>
            <a:lvl1pPr>
              <a:lnSpc>
                <a:spcPct val="90000"/>
              </a:lnSpc>
              <a:defRPr sz="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9A6E01A2-ABAF-4729-B8DB-48B800C760EC}"/>
              </a:ext>
            </a:extLst>
          </p:cNvPr>
          <p:cNvGrpSpPr/>
          <p:nvPr userDrawn="1"/>
        </p:nvGrpSpPr>
        <p:grpSpPr>
          <a:xfrm>
            <a:off x="-275113" y="-292561"/>
            <a:ext cx="9702165" cy="5750386"/>
            <a:chOff x="-275113" y="-292561"/>
            <a:chExt cx="9702165" cy="5750386"/>
          </a:xfrm>
        </p:grpSpPr>
        <p:grpSp>
          <p:nvGrpSpPr>
            <p:cNvPr id="111" name="Gruppieren 110">
              <a:extLst>
                <a:ext uri="{FF2B5EF4-FFF2-40B4-BE49-F238E27FC236}">
                  <a16:creationId xmlns:a16="http://schemas.microsoft.com/office/drawing/2014/main" id="{9B9652E7-9F72-41B2-9A39-A7644385114A}"/>
                </a:ext>
              </a:extLst>
            </p:cNvPr>
            <p:cNvGrpSpPr/>
            <p:nvPr userDrawn="1"/>
          </p:nvGrpSpPr>
          <p:grpSpPr>
            <a:xfrm>
              <a:off x="186532" y="5290185"/>
              <a:ext cx="8772525" cy="167640"/>
              <a:chOff x="186532" y="-281940"/>
              <a:chExt cx="8772525" cy="708660"/>
            </a:xfrm>
          </p:grpSpPr>
          <p:cxnSp>
            <p:nvCxnSpPr>
              <p:cNvPr id="132" name="Gerade Verbindung 45">
                <a:extLst>
                  <a:ext uri="{FF2B5EF4-FFF2-40B4-BE49-F238E27FC236}">
                    <a16:creationId xmlns:a16="http://schemas.microsoft.com/office/drawing/2014/main" id="{76B4B403-0A0F-4826-80F4-BB2E6AB0AD72}"/>
                  </a:ext>
                </a:extLst>
              </p:cNvPr>
              <p:cNvCxnSpPr/>
              <p:nvPr userDrawn="1"/>
            </p:nvCxnSpPr>
            <p:spPr bwMode="gray">
              <a:xfrm>
                <a:off x="978103" y="-281940"/>
                <a:ext cx="0" cy="708660"/>
              </a:xfrm>
              <a:prstGeom prst="line">
                <a:avLst/>
              </a:prstGeom>
              <a:ln w="952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Gerade Verbindung 46">
                <a:extLst>
                  <a:ext uri="{FF2B5EF4-FFF2-40B4-BE49-F238E27FC236}">
                    <a16:creationId xmlns:a16="http://schemas.microsoft.com/office/drawing/2014/main" id="{B3572485-C785-46E5-9EC4-01B81EABCEE0}"/>
                  </a:ext>
                </a:extLst>
              </p:cNvPr>
              <p:cNvCxnSpPr/>
              <p:nvPr userDrawn="1"/>
            </p:nvCxnSpPr>
            <p:spPr bwMode="gray">
              <a:xfrm>
                <a:off x="1776818" y="-281940"/>
                <a:ext cx="0" cy="708660"/>
              </a:xfrm>
              <a:prstGeom prst="line">
                <a:avLst/>
              </a:prstGeom>
              <a:ln w="952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Gerade Verbindung 47">
                <a:extLst>
                  <a:ext uri="{FF2B5EF4-FFF2-40B4-BE49-F238E27FC236}">
                    <a16:creationId xmlns:a16="http://schemas.microsoft.com/office/drawing/2014/main" id="{E4347E90-9464-4D60-9E57-5B0ECCE48C90}"/>
                  </a:ext>
                </a:extLst>
              </p:cNvPr>
              <p:cNvCxnSpPr/>
              <p:nvPr userDrawn="1"/>
            </p:nvCxnSpPr>
            <p:spPr bwMode="gray">
              <a:xfrm>
                <a:off x="2575533" y="-281940"/>
                <a:ext cx="0" cy="708660"/>
              </a:xfrm>
              <a:prstGeom prst="line">
                <a:avLst/>
              </a:prstGeom>
              <a:ln w="952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Gerade Verbindung 48">
                <a:extLst>
                  <a:ext uri="{FF2B5EF4-FFF2-40B4-BE49-F238E27FC236}">
                    <a16:creationId xmlns:a16="http://schemas.microsoft.com/office/drawing/2014/main" id="{3CE83C88-7E71-4A9E-8867-5117437291FF}"/>
                  </a:ext>
                </a:extLst>
              </p:cNvPr>
              <p:cNvCxnSpPr/>
              <p:nvPr userDrawn="1"/>
            </p:nvCxnSpPr>
            <p:spPr bwMode="gray">
              <a:xfrm>
                <a:off x="3374248" y="-281940"/>
                <a:ext cx="0" cy="708660"/>
              </a:xfrm>
              <a:prstGeom prst="line">
                <a:avLst/>
              </a:prstGeom>
              <a:ln w="952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Gerade Verbindung 49">
                <a:extLst>
                  <a:ext uri="{FF2B5EF4-FFF2-40B4-BE49-F238E27FC236}">
                    <a16:creationId xmlns:a16="http://schemas.microsoft.com/office/drawing/2014/main" id="{E04E6513-2F0B-4193-B625-A7BFAFE543AF}"/>
                  </a:ext>
                </a:extLst>
              </p:cNvPr>
              <p:cNvCxnSpPr/>
              <p:nvPr userDrawn="1"/>
            </p:nvCxnSpPr>
            <p:spPr bwMode="gray">
              <a:xfrm>
                <a:off x="4172963" y="-281940"/>
                <a:ext cx="0" cy="708660"/>
              </a:xfrm>
              <a:prstGeom prst="line">
                <a:avLst/>
              </a:prstGeom>
              <a:ln w="952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Gerade Verbindung 50">
                <a:extLst>
                  <a:ext uri="{FF2B5EF4-FFF2-40B4-BE49-F238E27FC236}">
                    <a16:creationId xmlns:a16="http://schemas.microsoft.com/office/drawing/2014/main" id="{943D60F0-5068-401E-9DE5-7BFF97585808}"/>
                  </a:ext>
                </a:extLst>
              </p:cNvPr>
              <p:cNvCxnSpPr/>
              <p:nvPr userDrawn="1"/>
            </p:nvCxnSpPr>
            <p:spPr bwMode="gray">
              <a:xfrm>
                <a:off x="4971678" y="-281940"/>
                <a:ext cx="0" cy="708660"/>
              </a:xfrm>
              <a:prstGeom prst="line">
                <a:avLst/>
              </a:prstGeom>
              <a:ln w="952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Gerade Verbindung 51">
                <a:extLst>
                  <a:ext uri="{FF2B5EF4-FFF2-40B4-BE49-F238E27FC236}">
                    <a16:creationId xmlns:a16="http://schemas.microsoft.com/office/drawing/2014/main" id="{4F36589E-4593-4DAB-BB53-40AF21E13C77}"/>
                  </a:ext>
                </a:extLst>
              </p:cNvPr>
              <p:cNvCxnSpPr/>
              <p:nvPr userDrawn="1"/>
            </p:nvCxnSpPr>
            <p:spPr bwMode="gray">
              <a:xfrm>
                <a:off x="5770393" y="-281940"/>
                <a:ext cx="0" cy="708660"/>
              </a:xfrm>
              <a:prstGeom prst="line">
                <a:avLst/>
              </a:prstGeom>
              <a:ln w="952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Gerade Verbindung 52">
                <a:extLst>
                  <a:ext uri="{FF2B5EF4-FFF2-40B4-BE49-F238E27FC236}">
                    <a16:creationId xmlns:a16="http://schemas.microsoft.com/office/drawing/2014/main" id="{6A9A1BFF-00C5-4333-9C74-4DA3DAB7EA28}"/>
                  </a:ext>
                </a:extLst>
              </p:cNvPr>
              <p:cNvCxnSpPr/>
              <p:nvPr userDrawn="1"/>
            </p:nvCxnSpPr>
            <p:spPr bwMode="gray">
              <a:xfrm>
                <a:off x="6569108" y="-281940"/>
                <a:ext cx="0" cy="708660"/>
              </a:xfrm>
              <a:prstGeom prst="line">
                <a:avLst/>
              </a:prstGeom>
              <a:ln w="952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Gerade Verbindung 53">
                <a:extLst>
                  <a:ext uri="{FF2B5EF4-FFF2-40B4-BE49-F238E27FC236}">
                    <a16:creationId xmlns:a16="http://schemas.microsoft.com/office/drawing/2014/main" id="{3C414E7E-A369-495B-9205-707BD6A7CA66}"/>
                  </a:ext>
                </a:extLst>
              </p:cNvPr>
              <p:cNvCxnSpPr/>
              <p:nvPr userDrawn="1"/>
            </p:nvCxnSpPr>
            <p:spPr bwMode="gray">
              <a:xfrm>
                <a:off x="7367823" y="-281940"/>
                <a:ext cx="0" cy="708660"/>
              </a:xfrm>
              <a:prstGeom prst="line">
                <a:avLst/>
              </a:prstGeom>
              <a:ln w="952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Gerade Verbindung 54">
                <a:extLst>
                  <a:ext uri="{FF2B5EF4-FFF2-40B4-BE49-F238E27FC236}">
                    <a16:creationId xmlns:a16="http://schemas.microsoft.com/office/drawing/2014/main" id="{DD0B953B-7E7B-42AC-8BE4-D20203CDBD1B}"/>
                  </a:ext>
                </a:extLst>
              </p:cNvPr>
              <p:cNvCxnSpPr/>
              <p:nvPr userDrawn="1"/>
            </p:nvCxnSpPr>
            <p:spPr bwMode="gray">
              <a:xfrm>
                <a:off x="8166538" y="-281940"/>
                <a:ext cx="0" cy="708660"/>
              </a:xfrm>
              <a:prstGeom prst="line">
                <a:avLst/>
              </a:prstGeom>
              <a:ln w="952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Gerade Verbindung 55">
                <a:extLst>
                  <a:ext uri="{FF2B5EF4-FFF2-40B4-BE49-F238E27FC236}">
                    <a16:creationId xmlns:a16="http://schemas.microsoft.com/office/drawing/2014/main" id="{0A6F3594-F3E3-41B6-B12A-286E74B6E073}"/>
                  </a:ext>
                </a:extLst>
              </p:cNvPr>
              <p:cNvCxnSpPr/>
              <p:nvPr userDrawn="1"/>
            </p:nvCxnSpPr>
            <p:spPr bwMode="gray">
              <a:xfrm>
                <a:off x="186532" y="-281940"/>
                <a:ext cx="0" cy="708660"/>
              </a:xfrm>
              <a:prstGeom prst="line">
                <a:avLst/>
              </a:prstGeom>
              <a:ln w="952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Gerade Verbindung 56">
                <a:extLst>
                  <a:ext uri="{FF2B5EF4-FFF2-40B4-BE49-F238E27FC236}">
                    <a16:creationId xmlns:a16="http://schemas.microsoft.com/office/drawing/2014/main" id="{32989B52-4AF3-4C4A-B128-E96D66119237}"/>
                  </a:ext>
                </a:extLst>
              </p:cNvPr>
              <p:cNvCxnSpPr/>
              <p:nvPr userDrawn="1"/>
            </p:nvCxnSpPr>
            <p:spPr bwMode="gray">
              <a:xfrm>
                <a:off x="8959057" y="-281940"/>
                <a:ext cx="0" cy="708660"/>
              </a:xfrm>
              <a:prstGeom prst="line">
                <a:avLst/>
              </a:prstGeom>
              <a:ln w="952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18" name="Gerade Verbindung 31">
              <a:extLst>
                <a:ext uri="{FF2B5EF4-FFF2-40B4-BE49-F238E27FC236}">
                  <a16:creationId xmlns:a16="http://schemas.microsoft.com/office/drawing/2014/main" id="{26C54A1F-E3F4-4A91-A9FC-8ED125EEA5CC}"/>
                </a:ext>
              </a:extLst>
            </p:cNvPr>
            <p:cNvCxnSpPr/>
            <p:nvPr userDrawn="1"/>
          </p:nvCxnSpPr>
          <p:spPr bwMode="gray">
            <a:xfrm rot="16200000">
              <a:off x="-191293" y="355441"/>
              <a:ext cx="0" cy="16764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Gerade Verbindung 32">
              <a:extLst>
                <a:ext uri="{FF2B5EF4-FFF2-40B4-BE49-F238E27FC236}">
                  <a16:creationId xmlns:a16="http://schemas.microsoft.com/office/drawing/2014/main" id="{A56F8845-9DFA-45A3-8663-3093DEDCAFB0}"/>
                </a:ext>
              </a:extLst>
            </p:cNvPr>
            <p:cNvCxnSpPr/>
            <p:nvPr userDrawn="1"/>
          </p:nvCxnSpPr>
          <p:spPr bwMode="gray">
            <a:xfrm rot="16200000">
              <a:off x="-191293" y="546385"/>
              <a:ext cx="0" cy="16764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Gerade Verbindung 33">
              <a:extLst>
                <a:ext uri="{FF2B5EF4-FFF2-40B4-BE49-F238E27FC236}">
                  <a16:creationId xmlns:a16="http://schemas.microsoft.com/office/drawing/2014/main" id="{EA44EB04-CF76-4710-8A46-3D75DDA783B1}"/>
                </a:ext>
              </a:extLst>
            </p:cNvPr>
            <p:cNvCxnSpPr/>
            <p:nvPr userDrawn="1"/>
          </p:nvCxnSpPr>
          <p:spPr bwMode="gray">
            <a:xfrm rot="16200000">
              <a:off x="-191293" y="4877118"/>
              <a:ext cx="0" cy="16764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Gerade Verbindung 34">
              <a:extLst>
                <a:ext uri="{FF2B5EF4-FFF2-40B4-BE49-F238E27FC236}">
                  <a16:creationId xmlns:a16="http://schemas.microsoft.com/office/drawing/2014/main" id="{A4218AAD-D050-46C4-BF7F-0EAB72FBB8FD}"/>
                </a:ext>
              </a:extLst>
            </p:cNvPr>
            <p:cNvCxnSpPr/>
            <p:nvPr userDrawn="1"/>
          </p:nvCxnSpPr>
          <p:spPr bwMode="gray">
            <a:xfrm rot="16200000">
              <a:off x="-191293" y="4685030"/>
              <a:ext cx="0" cy="16764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Gerade Verbindung 35">
              <a:extLst>
                <a:ext uri="{FF2B5EF4-FFF2-40B4-BE49-F238E27FC236}">
                  <a16:creationId xmlns:a16="http://schemas.microsoft.com/office/drawing/2014/main" id="{64C5EC51-0E84-4B29-B282-FA0B6E529ED8}"/>
                </a:ext>
              </a:extLst>
            </p:cNvPr>
            <p:cNvCxnSpPr/>
            <p:nvPr userDrawn="1"/>
          </p:nvCxnSpPr>
          <p:spPr bwMode="gray">
            <a:xfrm rot="16200000">
              <a:off x="9343232" y="353060"/>
              <a:ext cx="0" cy="16764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Gerade Verbindung 36">
              <a:extLst>
                <a:ext uri="{FF2B5EF4-FFF2-40B4-BE49-F238E27FC236}">
                  <a16:creationId xmlns:a16="http://schemas.microsoft.com/office/drawing/2014/main" id="{424B211F-F435-43ED-A123-A109D52A35CE}"/>
                </a:ext>
              </a:extLst>
            </p:cNvPr>
            <p:cNvCxnSpPr/>
            <p:nvPr userDrawn="1"/>
          </p:nvCxnSpPr>
          <p:spPr bwMode="gray">
            <a:xfrm rot="16200000">
              <a:off x="9343232" y="546386"/>
              <a:ext cx="0" cy="16764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Gerade Verbindung 37">
              <a:extLst>
                <a:ext uri="{FF2B5EF4-FFF2-40B4-BE49-F238E27FC236}">
                  <a16:creationId xmlns:a16="http://schemas.microsoft.com/office/drawing/2014/main" id="{6116A258-EC70-4C9C-BBA6-1F7F9945E207}"/>
                </a:ext>
              </a:extLst>
            </p:cNvPr>
            <p:cNvCxnSpPr/>
            <p:nvPr userDrawn="1"/>
          </p:nvCxnSpPr>
          <p:spPr bwMode="gray">
            <a:xfrm rot="16200000">
              <a:off x="9343232" y="4877118"/>
              <a:ext cx="0" cy="16764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Gerade Verbindung 38">
              <a:extLst>
                <a:ext uri="{FF2B5EF4-FFF2-40B4-BE49-F238E27FC236}">
                  <a16:creationId xmlns:a16="http://schemas.microsoft.com/office/drawing/2014/main" id="{D1F08203-9577-403E-A6A7-7B93CDDBC04D}"/>
                </a:ext>
              </a:extLst>
            </p:cNvPr>
            <p:cNvCxnSpPr/>
            <p:nvPr userDrawn="1"/>
          </p:nvCxnSpPr>
          <p:spPr bwMode="gray">
            <a:xfrm rot="16200000">
              <a:off x="9343232" y="4685030"/>
              <a:ext cx="0" cy="16764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Gerade Verbindung 39">
              <a:extLst>
                <a:ext uri="{FF2B5EF4-FFF2-40B4-BE49-F238E27FC236}">
                  <a16:creationId xmlns:a16="http://schemas.microsoft.com/office/drawing/2014/main" id="{EFC4D072-AB47-4EBB-9306-4E43A27D71EB}"/>
                </a:ext>
              </a:extLst>
            </p:cNvPr>
            <p:cNvCxnSpPr/>
            <p:nvPr userDrawn="1"/>
          </p:nvCxnSpPr>
          <p:spPr bwMode="gray">
            <a:xfrm rot="16200000">
              <a:off x="-191293" y="1179864"/>
              <a:ext cx="0" cy="16764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Gerade Verbindung 40">
              <a:extLst>
                <a:ext uri="{FF2B5EF4-FFF2-40B4-BE49-F238E27FC236}">
                  <a16:creationId xmlns:a16="http://schemas.microsoft.com/office/drawing/2014/main" id="{6B7D9705-B3FE-423F-8A32-60168EF90EAC}"/>
                </a:ext>
              </a:extLst>
            </p:cNvPr>
            <p:cNvCxnSpPr/>
            <p:nvPr userDrawn="1"/>
          </p:nvCxnSpPr>
          <p:spPr bwMode="gray">
            <a:xfrm rot="16200000">
              <a:off x="-191293" y="2348253"/>
              <a:ext cx="0" cy="16764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Gerade Verbindung 41">
              <a:extLst>
                <a:ext uri="{FF2B5EF4-FFF2-40B4-BE49-F238E27FC236}">
                  <a16:creationId xmlns:a16="http://schemas.microsoft.com/office/drawing/2014/main" id="{96B54ED8-32DE-466E-879E-66FB507045F3}"/>
                </a:ext>
              </a:extLst>
            </p:cNvPr>
            <p:cNvCxnSpPr/>
            <p:nvPr userDrawn="1"/>
          </p:nvCxnSpPr>
          <p:spPr bwMode="gray">
            <a:xfrm rot="16200000">
              <a:off x="-191293" y="3516642"/>
              <a:ext cx="0" cy="16764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Gerade Verbindung 42">
              <a:extLst>
                <a:ext uri="{FF2B5EF4-FFF2-40B4-BE49-F238E27FC236}">
                  <a16:creationId xmlns:a16="http://schemas.microsoft.com/office/drawing/2014/main" id="{118BFCBE-29BC-4711-B37D-7ACC74969575}"/>
                </a:ext>
              </a:extLst>
            </p:cNvPr>
            <p:cNvCxnSpPr/>
            <p:nvPr userDrawn="1"/>
          </p:nvCxnSpPr>
          <p:spPr bwMode="gray">
            <a:xfrm rot="16200000">
              <a:off x="9343232" y="1179864"/>
              <a:ext cx="0" cy="16764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Gerade Verbindung 43">
              <a:extLst>
                <a:ext uri="{FF2B5EF4-FFF2-40B4-BE49-F238E27FC236}">
                  <a16:creationId xmlns:a16="http://schemas.microsoft.com/office/drawing/2014/main" id="{7D44C11C-281A-46C7-B69A-943F4395C135}"/>
                </a:ext>
              </a:extLst>
            </p:cNvPr>
            <p:cNvCxnSpPr/>
            <p:nvPr userDrawn="1"/>
          </p:nvCxnSpPr>
          <p:spPr bwMode="gray">
            <a:xfrm rot="16200000">
              <a:off x="9343232" y="2348253"/>
              <a:ext cx="0" cy="16764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Gerade Verbindung 44">
              <a:extLst>
                <a:ext uri="{FF2B5EF4-FFF2-40B4-BE49-F238E27FC236}">
                  <a16:creationId xmlns:a16="http://schemas.microsoft.com/office/drawing/2014/main" id="{577DA62B-E076-466E-A98D-911001E39438}"/>
                </a:ext>
              </a:extLst>
            </p:cNvPr>
            <p:cNvCxnSpPr/>
            <p:nvPr userDrawn="1"/>
          </p:nvCxnSpPr>
          <p:spPr bwMode="gray">
            <a:xfrm rot="16200000">
              <a:off x="9343232" y="3516642"/>
              <a:ext cx="0" cy="16764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4" name="Gruppieren 143">
              <a:extLst>
                <a:ext uri="{FF2B5EF4-FFF2-40B4-BE49-F238E27FC236}">
                  <a16:creationId xmlns:a16="http://schemas.microsoft.com/office/drawing/2014/main" id="{BDA93323-8474-4C09-9EB1-C678202B458B}"/>
                </a:ext>
              </a:extLst>
            </p:cNvPr>
            <p:cNvGrpSpPr/>
            <p:nvPr userDrawn="1"/>
          </p:nvGrpSpPr>
          <p:grpSpPr>
            <a:xfrm>
              <a:off x="186532" y="-292561"/>
              <a:ext cx="8772525" cy="167640"/>
              <a:chOff x="186532" y="-281940"/>
              <a:chExt cx="8772525" cy="708660"/>
            </a:xfrm>
          </p:grpSpPr>
          <p:cxnSp>
            <p:nvCxnSpPr>
              <p:cNvPr id="145" name="Gerade Verbindung 45">
                <a:extLst>
                  <a:ext uri="{FF2B5EF4-FFF2-40B4-BE49-F238E27FC236}">
                    <a16:creationId xmlns:a16="http://schemas.microsoft.com/office/drawing/2014/main" id="{06DC4ADA-EBA1-4706-A7F5-B331E37CF5CD}"/>
                  </a:ext>
                </a:extLst>
              </p:cNvPr>
              <p:cNvCxnSpPr/>
              <p:nvPr userDrawn="1"/>
            </p:nvCxnSpPr>
            <p:spPr bwMode="gray">
              <a:xfrm>
                <a:off x="978103" y="-281940"/>
                <a:ext cx="0" cy="708660"/>
              </a:xfrm>
              <a:prstGeom prst="line">
                <a:avLst/>
              </a:prstGeom>
              <a:ln w="952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Gerade Verbindung 46">
                <a:extLst>
                  <a:ext uri="{FF2B5EF4-FFF2-40B4-BE49-F238E27FC236}">
                    <a16:creationId xmlns:a16="http://schemas.microsoft.com/office/drawing/2014/main" id="{7D874114-BC2A-4E04-BD01-D4E898F8ACB1}"/>
                  </a:ext>
                </a:extLst>
              </p:cNvPr>
              <p:cNvCxnSpPr/>
              <p:nvPr userDrawn="1"/>
            </p:nvCxnSpPr>
            <p:spPr bwMode="gray">
              <a:xfrm>
                <a:off x="1776818" y="-281940"/>
                <a:ext cx="0" cy="708660"/>
              </a:xfrm>
              <a:prstGeom prst="line">
                <a:avLst/>
              </a:prstGeom>
              <a:ln w="952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Gerade Verbindung 47">
                <a:extLst>
                  <a:ext uri="{FF2B5EF4-FFF2-40B4-BE49-F238E27FC236}">
                    <a16:creationId xmlns:a16="http://schemas.microsoft.com/office/drawing/2014/main" id="{C066F1CA-9C16-4771-B889-B0919E50E8CE}"/>
                  </a:ext>
                </a:extLst>
              </p:cNvPr>
              <p:cNvCxnSpPr/>
              <p:nvPr userDrawn="1"/>
            </p:nvCxnSpPr>
            <p:spPr bwMode="gray">
              <a:xfrm>
                <a:off x="2575533" y="-281940"/>
                <a:ext cx="0" cy="708660"/>
              </a:xfrm>
              <a:prstGeom prst="line">
                <a:avLst/>
              </a:prstGeom>
              <a:ln w="952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Gerade Verbindung 48">
                <a:extLst>
                  <a:ext uri="{FF2B5EF4-FFF2-40B4-BE49-F238E27FC236}">
                    <a16:creationId xmlns:a16="http://schemas.microsoft.com/office/drawing/2014/main" id="{EF06DF6B-AA9A-4767-B8C8-CD59F912E5EF}"/>
                  </a:ext>
                </a:extLst>
              </p:cNvPr>
              <p:cNvCxnSpPr/>
              <p:nvPr userDrawn="1"/>
            </p:nvCxnSpPr>
            <p:spPr bwMode="gray">
              <a:xfrm>
                <a:off x="3374248" y="-281940"/>
                <a:ext cx="0" cy="708660"/>
              </a:xfrm>
              <a:prstGeom prst="line">
                <a:avLst/>
              </a:prstGeom>
              <a:ln w="952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Gerade Verbindung 49">
                <a:extLst>
                  <a:ext uri="{FF2B5EF4-FFF2-40B4-BE49-F238E27FC236}">
                    <a16:creationId xmlns:a16="http://schemas.microsoft.com/office/drawing/2014/main" id="{B8BFB74B-6BD9-4B5E-A3CA-8A1EFF7B9393}"/>
                  </a:ext>
                </a:extLst>
              </p:cNvPr>
              <p:cNvCxnSpPr/>
              <p:nvPr userDrawn="1"/>
            </p:nvCxnSpPr>
            <p:spPr bwMode="gray">
              <a:xfrm>
                <a:off x="4172963" y="-281940"/>
                <a:ext cx="0" cy="708660"/>
              </a:xfrm>
              <a:prstGeom prst="line">
                <a:avLst/>
              </a:prstGeom>
              <a:ln w="952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Gerade Verbindung 50">
                <a:extLst>
                  <a:ext uri="{FF2B5EF4-FFF2-40B4-BE49-F238E27FC236}">
                    <a16:creationId xmlns:a16="http://schemas.microsoft.com/office/drawing/2014/main" id="{DDD78520-7092-4574-9F7B-1F5FBA9A404C}"/>
                  </a:ext>
                </a:extLst>
              </p:cNvPr>
              <p:cNvCxnSpPr/>
              <p:nvPr userDrawn="1"/>
            </p:nvCxnSpPr>
            <p:spPr bwMode="gray">
              <a:xfrm>
                <a:off x="4971678" y="-281940"/>
                <a:ext cx="0" cy="708660"/>
              </a:xfrm>
              <a:prstGeom prst="line">
                <a:avLst/>
              </a:prstGeom>
              <a:ln w="952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Gerade Verbindung 51">
                <a:extLst>
                  <a:ext uri="{FF2B5EF4-FFF2-40B4-BE49-F238E27FC236}">
                    <a16:creationId xmlns:a16="http://schemas.microsoft.com/office/drawing/2014/main" id="{4C9F950E-9F8A-4178-B682-287C3E4393BA}"/>
                  </a:ext>
                </a:extLst>
              </p:cNvPr>
              <p:cNvCxnSpPr/>
              <p:nvPr userDrawn="1"/>
            </p:nvCxnSpPr>
            <p:spPr bwMode="gray">
              <a:xfrm>
                <a:off x="5770393" y="-281940"/>
                <a:ext cx="0" cy="708660"/>
              </a:xfrm>
              <a:prstGeom prst="line">
                <a:avLst/>
              </a:prstGeom>
              <a:ln w="952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Gerade Verbindung 52">
                <a:extLst>
                  <a:ext uri="{FF2B5EF4-FFF2-40B4-BE49-F238E27FC236}">
                    <a16:creationId xmlns:a16="http://schemas.microsoft.com/office/drawing/2014/main" id="{44CEB7E0-C951-41BC-9D3C-14C5797A33FA}"/>
                  </a:ext>
                </a:extLst>
              </p:cNvPr>
              <p:cNvCxnSpPr/>
              <p:nvPr userDrawn="1"/>
            </p:nvCxnSpPr>
            <p:spPr bwMode="gray">
              <a:xfrm>
                <a:off x="6569108" y="-281940"/>
                <a:ext cx="0" cy="708660"/>
              </a:xfrm>
              <a:prstGeom prst="line">
                <a:avLst/>
              </a:prstGeom>
              <a:ln w="952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Gerade Verbindung 53">
                <a:extLst>
                  <a:ext uri="{FF2B5EF4-FFF2-40B4-BE49-F238E27FC236}">
                    <a16:creationId xmlns:a16="http://schemas.microsoft.com/office/drawing/2014/main" id="{9FEDEDB5-3588-424D-98DF-B3BA6B615255}"/>
                  </a:ext>
                </a:extLst>
              </p:cNvPr>
              <p:cNvCxnSpPr/>
              <p:nvPr userDrawn="1"/>
            </p:nvCxnSpPr>
            <p:spPr bwMode="gray">
              <a:xfrm>
                <a:off x="7367823" y="-281940"/>
                <a:ext cx="0" cy="708660"/>
              </a:xfrm>
              <a:prstGeom prst="line">
                <a:avLst/>
              </a:prstGeom>
              <a:ln w="952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Gerade Verbindung 54">
                <a:extLst>
                  <a:ext uri="{FF2B5EF4-FFF2-40B4-BE49-F238E27FC236}">
                    <a16:creationId xmlns:a16="http://schemas.microsoft.com/office/drawing/2014/main" id="{38F87FFF-B97F-4913-AEE7-4FEB467019FC}"/>
                  </a:ext>
                </a:extLst>
              </p:cNvPr>
              <p:cNvCxnSpPr/>
              <p:nvPr userDrawn="1"/>
            </p:nvCxnSpPr>
            <p:spPr bwMode="gray">
              <a:xfrm>
                <a:off x="8166538" y="-281940"/>
                <a:ext cx="0" cy="708660"/>
              </a:xfrm>
              <a:prstGeom prst="line">
                <a:avLst/>
              </a:prstGeom>
              <a:ln w="952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Gerade Verbindung 55">
                <a:extLst>
                  <a:ext uri="{FF2B5EF4-FFF2-40B4-BE49-F238E27FC236}">
                    <a16:creationId xmlns:a16="http://schemas.microsoft.com/office/drawing/2014/main" id="{395B9B29-7DCB-4E41-893F-361F926D55B8}"/>
                  </a:ext>
                </a:extLst>
              </p:cNvPr>
              <p:cNvCxnSpPr/>
              <p:nvPr userDrawn="1"/>
            </p:nvCxnSpPr>
            <p:spPr bwMode="gray">
              <a:xfrm>
                <a:off x="186532" y="-281940"/>
                <a:ext cx="0" cy="708660"/>
              </a:xfrm>
              <a:prstGeom prst="line">
                <a:avLst/>
              </a:prstGeom>
              <a:ln w="952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Gerade Verbindung 56">
                <a:extLst>
                  <a:ext uri="{FF2B5EF4-FFF2-40B4-BE49-F238E27FC236}">
                    <a16:creationId xmlns:a16="http://schemas.microsoft.com/office/drawing/2014/main" id="{65A27F85-ECED-4F80-BB3D-6124425B81B0}"/>
                  </a:ext>
                </a:extLst>
              </p:cNvPr>
              <p:cNvCxnSpPr/>
              <p:nvPr userDrawn="1"/>
            </p:nvCxnSpPr>
            <p:spPr bwMode="gray">
              <a:xfrm>
                <a:off x="8959057" y="-281940"/>
                <a:ext cx="0" cy="708660"/>
              </a:xfrm>
              <a:prstGeom prst="line">
                <a:avLst/>
              </a:prstGeom>
              <a:ln w="952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B88CF733-9403-434B-859F-A78E8F743B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79688" y="86336"/>
            <a:ext cx="720000" cy="249299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lnSpc>
                <a:spcPct val="90000"/>
              </a:lnSpc>
              <a:defRPr sz="600" b="1" baseline="0">
                <a:solidFill>
                  <a:schemeClr val="accent4"/>
                </a:solidFill>
              </a:defRPr>
            </a:lvl1pPr>
          </a:lstStyle>
          <a:p>
            <a:r>
              <a:rPr lang="en-US" dirty="0" smtClean="0"/>
              <a:t>Type here if </a:t>
            </a:r>
          </a:p>
          <a:p>
            <a:r>
              <a:rPr lang="en-US" dirty="0" smtClean="0"/>
              <a:t>add info needed </a:t>
            </a:r>
          </a:p>
          <a:p>
            <a:r>
              <a:rPr lang="en-US" dirty="0" smtClean="0"/>
              <a:t>for every slide</a:t>
            </a:r>
            <a:endParaRPr lang="en-US" dirty="0"/>
          </a:p>
        </p:txBody>
      </p:sp>
    </p:spTree>
    <p:custDataLst>
      <p:tags r:id="rId16"/>
    </p:custDataLst>
    <p:extLst>
      <p:ext uri="{BB962C8B-B14F-4D97-AF65-F5344CB8AC3E}">
        <p14:creationId xmlns:p14="http://schemas.microsoft.com/office/powerpoint/2010/main" val="12198599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96" r:id="rId2"/>
    <p:sldLayoutId id="2147483690" r:id="rId3"/>
    <p:sldLayoutId id="2147483692" r:id="rId4"/>
    <p:sldLayoutId id="2147483691" r:id="rId5"/>
    <p:sldLayoutId id="2147483693" r:id="rId6"/>
    <p:sldLayoutId id="2147483681" r:id="rId7"/>
    <p:sldLayoutId id="2147483680" r:id="rId8"/>
    <p:sldLayoutId id="2147483665" r:id="rId9"/>
    <p:sldLayoutId id="2147483683" r:id="rId10"/>
    <p:sldLayoutId id="2147483686" r:id="rId11"/>
    <p:sldLayoutId id="2147483698" r:id="rId12"/>
    <p:sldLayoutId id="2147483688" r:id="rId13"/>
  </p:sldLayoutIdLst>
  <p:timing>
    <p:tnLst>
      <p:par>
        <p:cTn id="1" dur="indefinite" restart="never" nodeType="tmRoot"/>
      </p:par>
    </p:tnLst>
  </p:timing>
  <p:hf sldNum="0"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de-DE" sz="2000" b="1" kern="1200" dirty="0">
          <a:solidFill>
            <a:schemeClr val="tx1"/>
          </a:solidFill>
          <a:latin typeface="+mn-lt"/>
          <a:ea typeface="Geneva" pitchFamily="-128" charset="-128"/>
          <a:cs typeface="+mj-cs"/>
        </a:defRPr>
      </a:lvl1pPr>
    </p:titleStyle>
    <p:bodyStyle>
      <a:lvl1pPr marL="177800" marR="0" indent="-177800" algn="l" defTabSz="685800" rtl="0" eaLnBrk="1" fontAlgn="base" latinLnBrk="0" hangingPunct="1">
        <a:lnSpc>
          <a:spcPct val="90000"/>
        </a:lnSpc>
        <a:spcBef>
          <a:spcPts val="600"/>
        </a:spcBef>
        <a:spcAft>
          <a:spcPct val="0"/>
        </a:spcAft>
        <a:buClr>
          <a:srgbClr val="000000"/>
        </a:buClr>
        <a:buSzTx/>
        <a:buFont typeface="Wingdings" panose="05000000000000000000" pitchFamily="2" charset="2"/>
        <a:buChar char="§"/>
        <a:tabLst/>
        <a:defRPr lang="de-DE" sz="1400" b="0" kern="1200" smtClean="0">
          <a:solidFill>
            <a:schemeClr val="tx1"/>
          </a:solidFill>
          <a:latin typeface="+mn-lt"/>
          <a:ea typeface="Geneva" pitchFamily="-128" charset="-128"/>
          <a:cs typeface="+mn-cs"/>
        </a:defRPr>
      </a:lvl1pPr>
      <a:lvl2pPr marL="361950" marR="0" indent="-184150" algn="l" defTabSz="685800" rtl="0" eaLnBrk="1" fontAlgn="base" latinLnBrk="0" hangingPunct="1">
        <a:lnSpc>
          <a:spcPct val="90000"/>
        </a:lnSpc>
        <a:spcBef>
          <a:spcPts val="600"/>
        </a:spcBef>
        <a:spcAft>
          <a:spcPct val="0"/>
        </a:spcAft>
        <a:buClr>
          <a:srgbClr val="000000"/>
        </a:buClr>
        <a:buSzTx/>
        <a:buFont typeface="Wingdings" panose="05000000000000000000" pitchFamily="2" charset="2"/>
        <a:buChar char="§"/>
        <a:tabLst/>
        <a:defRPr lang="de-DE" sz="1200" b="0" kern="1200" smtClean="0">
          <a:solidFill>
            <a:schemeClr val="tx1"/>
          </a:solidFill>
          <a:latin typeface="+mn-lt"/>
          <a:ea typeface="Geneva" pitchFamily="-128" charset="-128"/>
          <a:cs typeface="+mn-cs"/>
        </a:defRPr>
      </a:lvl2pPr>
      <a:lvl3pPr marL="539750" marR="0" indent="-177800" algn="l" defTabSz="685800" rtl="0" eaLnBrk="1" fontAlgn="base" latinLnBrk="0" hangingPunct="1">
        <a:lnSpc>
          <a:spcPct val="90000"/>
        </a:lnSpc>
        <a:spcBef>
          <a:spcPts val="600"/>
        </a:spcBef>
        <a:spcAft>
          <a:spcPct val="0"/>
        </a:spcAft>
        <a:buClr>
          <a:srgbClr val="000000"/>
        </a:buClr>
        <a:buSzTx/>
        <a:buFont typeface="Wingdings" panose="05000000000000000000" pitchFamily="2" charset="2"/>
        <a:buChar char="§"/>
        <a:tabLst/>
        <a:defRPr lang="de-DE" sz="1200" b="0" kern="1200" baseline="0" smtClean="0">
          <a:solidFill>
            <a:schemeClr val="tx1"/>
          </a:solidFill>
          <a:latin typeface="+mn-lt"/>
          <a:ea typeface="Geneva" pitchFamily="-128" charset="-128"/>
          <a:cs typeface="+mn-cs"/>
        </a:defRPr>
      </a:lvl3pPr>
      <a:lvl4pPr marL="717550" marR="0" indent="-177800" algn="l" defTabSz="685800" rtl="0" eaLnBrk="1" fontAlgn="base" latinLnBrk="0" hangingPunct="1">
        <a:lnSpc>
          <a:spcPct val="90000"/>
        </a:lnSpc>
        <a:spcBef>
          <a:spcPts val="600"/>
        </a:spcBef>
        <a:spcAft>
          <a:spcPct val="0"/>
        </a:spcAft>
        <a:buClr>
          <a:srgbClr val="000000"/>
        </a:buClr>
        <a:buSzTx/>
        <a:buFont typeface="Wingdings" panose="05000000000000000000" pitchFamily="2" charset="2"/>
        <a:buChar char="§"/>
        <a:tabLst/>
        <a:defRPr lang="de-DE" sz="1200" b="0" kern="1200" smtClean="0">
          <a:solidFill>
            <a:schemeClr val="tx1"/>
          </a:solidFill>
          <a:latin typeface="+mn-lt"/>
          <a:ea typeface="Geneva" pitchFamily="-128" charset="-128"/>
          <a:cs typeface="+mn-cs"/>
        </a:defRPr>
      </a:lvl4pPr>
      <a:lvl5pPr marL="895350" marR="0" indent="-177800" algn="l" defTabSz="685800" rtl="0" eaLnBrk="1" fontAlgn="base" latinLnBrk="0" hangingPunct="1">
        <a:lnSpc>
          <a:spcPct val="90000"/>
        </a:lnSpc>
        <a:spcBef>
          <a:spcPts val="600"/>
        </a:spcBef>
        <a:spcAft>
          <a:spcPct val="0"/>
        </a:spcAft>
        <a:buClr>
          <a:srgbClr val="000000"/>
        </a:buClr>
        <a:buSzTx/>
        <a:buFont typeface="Wingdings" panose="05000000000000000000" pitchFamily="2" charset="2"/>
        <a:buChar char="§"/>
        <a:tabLst/>
        <a:defRPr lang="de-DE" sz="1200" b="0" kern="1200" baseline="0">
          <a:solidFill>
            <a:schemeClr val="tx1"/>
          </a:solidFill>
          <a:latin typeface="+mn-lt"/>
          <a:ea typeface="Geneva" pitchFamily="-128" charset="-128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530" userDrawn="1">
          <p15:clr>
            <a:srgbClr val="F26B43"/>
          </p15:clr>
        </p15:guide>
        <p15:guide id="2" pos="117" userDrawn="1">
          <p15:clr>
            <a:srgbClr val="F26B43"/>
          </p15:clr>
        </p15:guide>
        <p15:guide id="3" pos="5643" userDrawn="1">
          <p15:clr>
            <a:srgbClr val="F26B43"/>
          </p15:clr>
        </p15:guide>
        <p15:guide id="4" pos="615" userDrawn="1">
          <p15:clr>
            <a:srgbClr val="F26B43"/>
          </p15:clr>
        </p15:guide>
        <p15:guide id="5" pos="1119" userDrawn="1">
          <p15:clr>
            <a:srgbClr val="F26B43"/>
          </p15:clr>
        </p15:guide>
        <p15:guide id="6" pos="1622" userDrawn="1">
          <p15:clr>
            <a:srgbClr val="F26B43"/>
          </p15:clr>
        </p15:guide>
        <p15:guide id="7" pos="2124" userDrawn="1">
          <p15:clr>
            <a:srgbClr val="F26B43"/>
          </p15:clr>
        </p15:guide>
        <p15:guide id="8" pos="2628" userDrawn="1">
          <p15:clr>
            <a:srgbClr val="F26B43"/>
          </p15:clr>
        </p15:guide>
        <p15:guide id="9" pos="3132" userDrawn="1">
          <p15:clr>
            <a:srgbClr val="F26B43"/>
          </p15:clr>
        </p15:guide>
        <p15:guide id="10" pos="3635" userDrawn="1">
          <p15:clr>
            <a:srgbClr val="F26B43"/>
          </p15:clr>
        </p15:guide>
        <p15:guide id="11" pos="4137" userDrawn="1">
          <p15:clr>
            <a:srgbClr val="F26B43"/>
          </p15:clr>
        </p15:guide>
        <p15:guide id="12" pos="5144" userDrawn="1">
          <p15:clr>
            <a:srgbClr val="F26B43"/>
          </p15:clr>
        </p15:guide>
        <p15:guide id="13" pos="4640" userDrawn="1">
          <p15:clr>
            <a:srgbClr val="F26B43"/>
          </p15:clr>
        </p15:guide>
        <p15:guide id="15" orient="horz" pos="276" userDrawn="1">
          <p15:clr>
            <a:srgbClr val="F26B43"/>
          </p15:clr>
        </p15:guide>
        <p15:guide id="16" orient="horz" pos="795" userDrawn="1">
          <p15:clr>
            <a:srgbClr val="F26B43"/>
          </p15:clr>
        </p15:guide>
        <p15:guide id="17" orient="horz" pos="2267" userDrawn="1">
          <p15:clr>
            <a:srgbClr val="F26B43"/>
          </p15:clr>
        </p15:guide>
        <p15:guide id="18" orient="horz" pos="3123" userDrawn="1">
          <p15:clr>
            <a:srgbClr val="F26B43"/>
          </p15:clr>
        </p15:guide>
        <p15:guide id="19" orient="horz" pos="395" userDrawn="1">
          <p15:clr>
            <a:srgbClr val="F26B43"/>
          </p15:clr>
        </p15:guide>
        <p15:guide id="20" orient="horz" pos="300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chart" Target="../charts/chart3.xm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Relationship Id="rId6" Type="http://schemas.openxmlformats.org/officeDocument/2006/relationships/chart" Target="../charts/chart2.xml"/><Relationship Id="rId5" Type="http://schemas.openxmlformats.org/officeDocument/2006/relationships/chart" Target="../charts/chart1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playground.tensorflow.org/#activation=tanh&amp;batchSize=10&amp;dataset=gauss&amp;regDataset=reg-plane&amp;learningRate=0.03&amp;regularizationRate=0&amp;noise=0&amp;networkShape=1&amp;seed=0.64578&amp;showTestData=false&amp;discretize=false&amp;percTrainData=50&amp;x=true&amp;y=true&amp;xTimesY=false&amp;xSquared=false&amp;ySquared=false&amp;cosX=false&amp;sinX=false&amp;cosY=false&amp;sinY=false&amp;collectStats=false&amp;problem=classification&amp;initZero=false&amp;hideText=false" TargetMode="Externa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hyperlink" Target="https://playground.tensorflow.org/#activation=tanh&amp;batchSize=10&amp;dataset=xor&amp;regDataset=reg-plane&amp;learningRate=0.03&amp;regularizationRate=0&amp;noise=0&amp;networkShape=2,1&amp;seed=0.31451&amp;showTestData=false&amp;discretize=false&amp;percTrainData=50&amp;x=true&amp;y=true&amp;xTimesY=false&amp;xSquared=false&amp;ySquared=false&amp;cosX=false&amp;sinX=false&amp;cosY=false&amp;sinY=false&amp;collectStats=false&amp;problem=classification&amp;initZero=false&amp;hideText=false" TargetMode="Externa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12" Type="http://schemas.openxmlformats.org/officeDocument/2006/relationships/image" Target="../media/image46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51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12" Type="http://schemas.openxmlformats.org/officeDocument/2006/relationships/image" Target="../media/image50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0.png"/><Relationship Id="rId11" Type="http://schemas.openxmlformats.org/officeDocument/2006/relationships/image" Target="../media/image49.png"/><Relationship Id="rId5" Type="http://schemas.openxmlformats.org/officeDocument/2006/relationships/image" Target="../media/image39.png"/><Relationship Id="rId10" Type="http://schemas.openxmlformats.org/officeDocument/2006/relationships/image" Target="../media/image48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60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12" Type="http://schemas.openxmlformats.org/officeDocument/2006/relationships/image" Target="../media/image59.png"/><Relationship Id="rId2" Type="http://schemas.openxmlformats.org/officeDocument/2006/relationships/image" Target="../media/image52.png"/><Relationship Id="rId16" Type="http://schemas.openxmlformats.org/officeDocument/2006/relationships/image" Target="../media/image6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6.png"/><Relationship Id="rId11" Type="http://schemas.openxmlformats.org/officeDocument/2006/relationships/image" Target="../media/image58.png"/><Relationship Id="rId5" Type="http://schemas.openxmlformats.org/officeDocument/2006/relationships/image" Target="../media/image55.png"/><Relationship Id="rId15" Type="http://schemas.openxmlformats.org/officeDocument/2006/relationships/image" Target="../media/image62.png"/><Relationship Id="rId10" Type="http://schemas.openxmlformats.org/officeDocument/2006/relationships/image" Target="../media/image46.png"/><Relationship Id="rId4" Type="http://schemas.openxmlformats.org/officeDocument/2006/relationships/image" Target="../media/image54.png"/><Relationship Id="rId9" Type="http://schemas.openxmlformats.org/officeDocument/2006/relationships/image" Target="../media/image45.png"/><Relationship Id="rId14" Type="http://schemas.openxmlformats.org/officeDocument/2006/relationships/image" Target="../media/image61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playground.tensorflow.org/#activation=tanh&amp;batchSize=10&amp;dataset=xor&amp;regDataset=reg-plane&amp;learningRate=0.03&amp;regularizationRate=0&amp;noise=0&amp;networkShape=4,4,4,4&amp;seed=0.61047&amp;showTestData=false&amp;discretize=false&amp;percTrainData=50&amp;x=true&amp;y=true&amp;xTimesY=false&amp;xSquared=false&amp;ySquared=false&amp;cosX=false&amp;sinX=false&amp;cosY=false&amp;sinY=false&amp;collectStats=false&amp;problem=classification&amp;initZero=false&amp;hideText=false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hyperlink" Target="https://www.kaggle.com/bhasha4995dushara/pandas-exercise-1" TargetMode="Externa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" TargetMode="External"/><Relationship Id="rId2" Type="http://schemas.openxmlformats.org/officeDocument/2006/relationships/hyperlink" Target="https://commons.wikimedia.org/wiki/File:B.F._Skinner_at_Harvard_circa_1950.jpg" TargetMode="External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mattmazur.com/2015/03/17/a-step-by-step-backpropagation-example/" TargetMode="External"/><Relationship Id="rId4" Type="http://schemas.openxmlformats.org/officeDocument/2006/relationships/hyperlink" Target="https://skymind.ai/wiki/neural-network" TargetMode="Externa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hyperlink" Target="https://pixabay.com/photos/child-toddler-sitting-sand-beach-871845/" TargetMode="External"/><Relationship Id="rId13" Type="http://schemas.openxmlformats.org/officeDocument/2006/relationships/hyperlink" Target="https://pixabay.com/vectors/anatomy-biology-brain-thought-mind-1751201/" TargetMode="External"/><Relationship Id="rId3" Type="http://schemas.openxmlformats.org/officeDocument/2006/relationships/hyperlink" Target="https://pixabay.com/photos/data-center-the-engine-room-2476790/" TargetMode="External"/><Relationship Id="rId7" Type="http://schemas.openxmlformats.org/officeDocument/2006/relationships/hyperlink" Target="https://unsplash.com/photos/ZiQkhI7417A" TargetMode="External"/><Relationship Id="rId12" Type="http://schemas.openxmlformats.org/officeDocument/2006/relationships/hyperlink" Target="https://pixabay.com/vectors/plus-sign-green-mark-icon-symbol-24844/" TargetMode="External"/><Relationship Id="rId2" Type="http://schemas.openxmlformats.org/officeDocument/2006/relationships/hyperlink" Target="http://poznan.go.art.pl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pixabay.com/vectors/brain-neuron-nerves-cell-science-2022398/" TargetMode="External"/><Relationship Id="rId11" Type="http://schemas.openxmlformats.org/officeDocument/2006/relationships/hyperlink" Target="https://pixabay.com/vectors/button-minus-sepia-round-brown-310107/" TargetMode="External"/><Relationship Id="rId5" Type="http://schemas.openxmlformats.org/officeDocument/2006/relationships/hyperlink" Target="https://unsplash.com/photos/JjGXjESMxOY" TargetMode="External"/><Relationship Id="rId10" Type="http://schemas.openxmlformats.org/officeDocument/2006/relationships/hyperlink" Target="https://pixabay.com/illustrations/nerve-cell-neuron-brain-neurons-2213009/" TargetMode="External"/><Relationship Id="rId4" Type="http://schemas.openxmlformats.org/officeDocument/2006/relationships/hyperlink" Target="https://pixabay.com/photos/phone-old-year-built-1955-bakelite-3594206/" TargetMode="External"/><Relationship Id="rId9" Type="http://schemas.openxmlformats.org/officeDocument/2006/relationships/hyperlink" Target="https://pixabay.com/illustrations/pyramids-egypt-archeology-pharaoh-4008455/" TargetMode="External"/><Relationship Id="rId14" Type="http://schemas.openxmlformats.org/officeDocument/2006/relationships/hyperlink" Target="https://unsplash.com/photos/XexawgzYOBc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4.xml"/><Relationship Id="rId1" Type="http://schemas.openxmlformats.org/officeDocument/2006/relationships/video" Target="https://www.youtube.com/embed/AQvCmQFScMA" TargetMode="External"/><Relationship Id="rId5" Type="http://schemas.openxmlformats.org/officeDocument/2006/relationships/hyperlink" Target="https://www.youtube.com/watch?v=AQvCmQFScMA#t=20s" TargetMode="Externa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l-PL" dirty="0"/>
              <a:t>W.Ślusarczyk </a:t>
            </a:r>
            <a:r>
              <a:rPr lang="pl-PL" dirty="0" smtClean="0"/>
              <a:t>, M. Nowicki, M.Ostachowski</a:t>
            </a:r>
            <a:r>
              <a:rPr lang="pl-PL" dirty="0"/>
              <a:t>,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78102" y="3486658"/>
            <a:ext cx="7185713" cy="541687"/>
          </a:xfrm>
        </p:spPr>
        <p:txBody>
          <a:bodyPr/>
          <a:lstStyle/>
          <a:p>
            <a:r>
              <a:rPr lang="pl-PL" dirty="0" smtClean="0"/>
              <a:t>Deep Learning 101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4509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l-PL" dirty="0" smtClean="0"/>
              <a:t>What all this about?</a:t>
            </a:r>
            <a:endParaRPr lang="en-GB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978102" y="3449702"/>
            <a:ext cx="7185713" cy="541687"/>
          </a:xfrm>
        </p:spPr>
        <p:txBody>
          <a:bodyPr/>
          <a:lstStyle/>
          <a:p>
            <a:r>
              <a:rPr lang="en-US" dirty="0" smtClean="0"/>
              <a:t>What</a:t>
            </a:r>
            <a:r>
              <a:rPr lang="pl-PL" dirty="0" smtClean="0"/>
              <a:t>’s ANN?</a:t>
            </a:r>
            <a:endParaRPr lang="pl-P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defTabSz="685800"/>
            <a:fld id="{8859B784-B4DA-46A0-AE05-FF0B2630EAC9}" type="datetime1">
              <a:rPr lang="en-GB" smtClean="0"/>
              <a:t>19/06/2020</a:t>
            </a:fld>
            <a:endParaRPr lang="en-GB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l-PL" dirty="0">
                <a:solidFill>
                  <a:schemeClr val="accent4"/>
                </a:solidFill>
              </a:rPr>
              <a:t>What’s </a:t>
            </a:r>
            <a:r>
              <a:rPr lang="pl-PL" dirty="0" smtClean="0">
                <a:solidFill>
                  <a:schemeClr val="accent4"/>
                </a:solidFill>
              </a:rPr>
              <a:t>ANN?</a:t>
            </a:r>
            <a:endParaRPr lang="en-GB" dirty="0">
              <a:solidFill>
                <a:schemeClr val="accent4"/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4294967295"/>
          </p:nvPr>
        </p:nvSpPr>
        <p:spPr>
          <a:xfrm>
            <a:off x="2579688" y="86603"/>
            <a:ext cx="720725" cy="249238"/>
          </a:xfrm>
        </p:spPr>
        <p:txBody>
          <a:bodyPr/>
          <a:lstStyle/>
          <a:p>
            <a:r>
              <a:rPr lang="en-GB" dirty="0"/>
              <a:t>Artificial neural networks </a:t>
            </a:r>
            <a:r>
              <a:rPr lang="pl-PL" dirty="0"/>
              <a:t>101</a:t>
            </a:r>
          </a:p>
        </p:txBody>
      </p:sp>
    </p:spTree>
    <p:extLst>
      <p:ext uri="{BB962C8B-B14F-4D97-AF65-F5344CB8AC3E}">
        <p14:creationId xmlns:p14="http://schemas.microsoft.com/office/powerpoint/2010/main" val="3181403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 </a:t>
            </a:r>
            <a:r>
              <a:rPr lang="pl-PL" dirty="0"/>
              <a:t>ANN - Artificial </a:t>
            </a:r>
            <a:r>
              <a:rPr lang="pl-PL" dirty="0" smtClean="0"/>
              <a:t>neural </a:t>
            </a:r>
            <a:r>
              <a:rPr lang="pl-PL" dirty="0"/>
              <a:t>network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defTabSz="685800"/>
            <a:fld id="{8859B784-B4DA-46A0-AE05-FF0B2630EAC9}" type="datetime1">
              <a:rPr lang="en-GB" smtClean="0"/>
              <a:t>19/06/2020</a:t>
            </a:fld>
            <a:endParaRPr lang="en-GB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l-PL" dirty="0" smtClean="0">
                <a:solidFill>
                  <a:schemeClr val="accent4"/>
                </a:solidFill>
              </a:rPr>
              <a:t>What’s ANN?</a:t>
            </a:r>
            <a:endParaRPr lang="en-GB" dirty="0" smtClean="0">
              <a:solidFill>
                <a:schemeClr val="accent4"/>
              </a:solidFill>
            </a:endParaRPr>
          </a:p>
          <a:p>
            <a:endParaRPr lang="en-GB" dirty="0" smtClean="0">
              <a:solidFill>
                <a:schemeClr val="accent4"/>
              </a:solidFill>
            </a:endParaRPr>
          </a:p>
          <a:p>
            <a:endParaRPr lang="en-GB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4294967295"/>
          </p:nvPr>
        </p:nvSpPr>
        <p:spPr>
          <a:xfrm>
            <a:off x="2579688" y="109080"/>
            <a:ext cx="720725" cy="249238"/>
          </a:xfrm>
        </p:spPr>
        <p:txBody>
          <a:bodyPr/>
          <a:lstStyle/>
          <a:p>
            <a:r>
              <a:rPr lang="en-GB" dirty="0"/>
              <a:t>Artificial neural networks </a:t>
            </a:r>
            <a:r>
              <a:rPr lang="pl-PL" dirty="0"/>
              <a:t>101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978103" y="1263729"/>
            <a:ext cx="1019374" cy="307620"/>
          </a:xfrm>
        </p:spPr>
        <p:txBody>
          <a:bodyPr/>
          <a:lstStyle/>
          <a:p>
            <a:r>
              <a:rPr lang="pl-PL" dirty="0"/>
              <a:t>Artificial</a:t>
            </a:r>
            <a:endParaRPr lang="en-GB" dirty="0"/>
          </a:p>
        </p:txBody>
      </p:sp>
      <p:pic>
        <p:nvPicPr>
          <p:cNvPr id="115714" name="Picture 2" descr="white robot wallpaper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452" y="2166746"/>
            <a:ext cx="1636126" cy="1446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 Placeholder 1"/>
          <p:cNvSpPr txBox="1">
            <a:spLocks/>
          </p:cNvSpPr>
          <p:nvPr/>
        </p:nvSpPr>
        <p:spPr>
          <a:xfrm>
            <a:off x="3145808" y="1253542"/>
            <a:ext cx="2335923" cy="72856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77800" marR="0" indent="-177800" algn="l" defTabSz="685800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 lang="de-DE" sz="1400" b="0" kern="1200" smtClean="0">
                <a:solidFill>
                  <a:schemeClr val="tx1"/>
                </a:solidFill>
                <a:latin typeface="+mn-lt"/>
                <a:ea typeface="Geneva" pitchFamily="-128" charset="-128"/>
                <a:cs typeface="+mn-cs"/>
              </a:defRPr>
            </a:lvl1pPr>
            <a:lvl2pPr marL="361950" marR="0" indent="-184150" algn="l" defTabSz="685800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 lang="de-DE" sz="1200" b="0" kern="1200" smtClean="0">
                <a:solidFill>
                  <a:schemeClr val="tx1"/>
                </a:solidFill>
                <a:latin typeface="+mn-lt"/>
                <a:ea typeface="Geneva" pitchFamily="-128" charset="-128"/>
                <a:cs typeface="+mn-cs"/>
              </a:defRPr>
            </a:lvl2pPr>
            <a:lvl3pPr marL="539750" marR="0" indent="-177800" algn="l" defTabSz="685800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 lang="de-DE" sz="1200" b="0" kern="1200" baseline="0" smtClean="0">
                <a:solidFill>
                  <a:schemeClr val="tx1"/>
                </a:solidFill>
                <a:latin typeface="+mn-lt"/>
                <a:ea typeface="Geneva" pitchFamily="-128" charset="-128"/>
                <a:cs typeface="+mn-cs"/>
              </a:defRPr>
            </a:lvl3pPr>
            <a:lvl4pPr marL="717550" marR="0" indent="-177800" algn="l" defTabSz="685800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 lang="de-DE" sz="1200" b="0" kern="1200" smtClean="0">
                <a:solidFill>
                  <a:schemeClr val="tx1"/>
                </a:solidFill>
                <a:latin typeface="+mn-lt"/>
                <a:ea typeface="Geneva" pitchFamily="-128" charset="-128"/>
                <a:cs typeface="+mn-cs"/>
              </a:defRPr>
            </a:lvl4pPr>
            <a:lvl5pPr marL="895350" marR="0" indent="-177800" algn="l" defTabSz="685800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 lang="de-DE" sz="1200" b="0" kern="1200" baseline="0">
                <a:solidFill>
                  <a:schemeClr val="tx1"/>
                </a:solidFill>
                <a:latin typeface="+mn-lt"/>
                <a:ea typeface="Geneva" pitchFamily="-128" charset="-128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l-PL" dirty="0" smtClean="0"/>
              <a:t>Neural</a:t>
            </a:r>
          </a:p>
          <a:p>
            <a:pPr lvl="1" algn="ctr"/>
            <a:r>
              <a:rPr lang="pl-PL" dirty="0" smtClean="0"/>
              <a:t>Consist of neurons</a:t>
            </a:r>
          </a:p>
          <a:p>
            <a:pPr lvl="1" algn="ctr"/>
            <a:r>
              <a:rPr lang="pl-PL" dirty="0" smtClean="0"/>
              <a:t>Biological brain inspiration</a:t>
            </a:r>
            <a:endParaRPr lang="en-GB" dirty="0"/>
          </a:p>
        </p:txBody>
      </p:sp>
      <p:pic>
        <p:nvPicPr>
          <p:cNvPr id="115716" name="Picture 4" descr="Brain, Neuron, Nerves, Cell, Science, Neurology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0748" y="2166746"/>
            <a:ext cx="1926045" cy="963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 Placeholder 1"/>
          <p:cNvSpPr txBox="1">
            <a:spLocks/>
          </p:cNvSpPr>
          <p:nvPr/>
        </p:nvSpPr>
        <p:spPr>
          <a:xfrm>
            <a:off x="6250901" y="1201840"/>
            <a:ext cx="1368562" cy="96493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77800" marR="0" indent="-177800" algn="l" defTabSz="685800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 lang="de-DE" sz="1400" b="0" kern="1200" smtClean="0">
                <a:solidFill>
                  <a:schemeClr val="tx1"/>
                </a:solidFill>
                <a:latin typeface="+mn-lt"/>
                <a:ea typeface="Geneva" pitchFamily="-128" charset="-128"/>
                <a:cs typeface="+mn-cs"/>
              </a:defRPr>
            </a:lvl1pPr>
            <a:lvl2pPr marL="361950" marR="0" indent="-184150" algn="l" defTabSz="685800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 lang="de-DE" sz="1200" b="0" kern="1200" smtClean="0">
                <a:solidFill>
                  <a:schemeClr val="tx1"/>
                </a:solidFill>
                <a:latin typeface="+mn-lt"/>
                <a:ea typeface="Geneva" pitchFamily="-128" charset="-128"/>
                <a:cs typeface="+mn-cs"/>
              </a:defRPr>
            </a:lvl2pPr>
            <a:lvl3pPr marL="539750" marR="0" indent="-177800" algn="l" defTabSz="685800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 lang="de-DE" sz="1200" b="0" kern="1200" baseline="0" smtClean="0">
                <a:solidFill>
                  <a:schemeClr val="tx1"/>
                </a:solidFill>
                <a:latin typeface="+mn-lt"/>
                <a:ea typeface="Geneva" pitchFamily="-128" charset="-128"/>
                <a:cs typeface="+mn-cs"/>
              </a:defRPr>
            </a:lvl3pPr>
            <a:lvl4pPr marL="717550" marR="0" indent="-177800" algn="l" defTabSz="685800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 lang="de-DE" sz="1200" b="0" kern="1200" smtClean="0">
                <a:solidFill>
                  <a:schemeClr val="tx1"/>
                </a:solidFill>
                <a:latin typeface="+mn-lt"/>
                <a:ea typeface="Geneva" pitchFamily="-128" charset="-128"/>
                <a:cs typeface="+mn-cs"/>
              </a:defRPr>
            </a:lvl4pPr>
            <a:lvl5pPr marL="895350" marR="0" indent="-177800" algn="l" defTabSz="685800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 lang="de-DE" sz="1200" b="0" kern="1200" baseline="0">
                <a:solidFill>
                  <a:schemeClr val="tx1"/>
                </a:solidFill>
                <a:latin typeface="+mn-lt"/>
                <a:ea typeface="Geneva" pitchFamily="-128" charset="-128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dirty="0" smtClean="0"/>
              <a:t>Network</a:t>
            </a:r>
          </a:p>
          <a:p>
            <a:pPr lvl="1"/>
            <a:r>
              <a:rPr lang="pl-PL" dirty="0" smtClean="0"/>
              <a:t>Connections</a:t>
            </a:r>
          </a:p>
          <a:p>
            <a:pPr lvl="1"/>
            <a:r>
              <a:rPr lang="pl-PL" dirty="0" smtClean="0"/>
              <a:t>Imuls flow</a:t>
            </a:r>
            <a:endParaRPr lang="pl-PL" dirty="0"/>
          </a:p>
          <a:p>
            <a:pPr lvl="1"/>
            <a:r>
              <a:rPr lang="pl-PL" dirty="0" smtClean="0"/>
              <a:t>Influence</a:t>
            </a:r>
          </a:p>
          <a:p>
            <a:pPr lvl="1"/>
            <a:endParaRPr lang="en-GB" dirty="0"/>
          </a:p>
        </p:txBody>
      </p:sp>
      <p:pic>
        <p:nvPicPr>
          <p:cNvPr id="115718" name="Picture 6" descr="low-angle photography of metal structur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3314" y="2238329"/>
            <a:ext cx="2150501" cy="1434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3151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 </a:t>
            </a:r>
            <a:r>
              <a:rPr lang="pl-PL" dirty="0" smtClean="0"/>
              <a:t>Neuron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defTabSz="685800"/>
            <a:fld id="{8859B784-B4DA-46A0-AE05-FF0B2630EAC9}" type="datetime1">
              <a:rPr lang="en-GB" smtClean="0"/>
              <a:t>19/06/2020</a:t>
            </a:fld>
            <a:endParaRPr lang="en-GB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l-PL" dirty="0" smtClean="0">
                <a:solidFill>
                  <a:schemeClr val="accent4"/>
                </a:solidFill>
              </a:rPr>
              <a:t>What’s ANN?</a:t>
            </a:r>
            <a:endParaRPr lang="en-GB" dirty="0" smtClean="0">
              <a:solidFill>
                <a:schemeClr val="accent4"/>
              </a:solidFill>
            </a:endParaRPr>
          </a:p>
          <a:p>
            <a:endParaRPr lang="en-GB" dirty="0" smtClean="0">
              <a:solidFill>
                <a:schemeClr val="accent4"/>
              </a:solidFill>
            </a:endParaRPr>
          </a:p>
          <a:p>
            <a:endParaRPr lang="en-GB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4294967295"/>
          </p:nvPr>
        </p:nvSpPr>
        <p:spPr>
          <a:xfrm>
            <a:off x="2579688" y="109080"/>
            <a:ext cx="720725" cy="249238"/>
          </a:xfrm>
        </p:spPr>
        <p:txBody>
          <a:bodyPr/>
          <a:lstStyle/>
          <a:p>
            <a:r>
              <a:rPr lang="en-GB" dirty="0"/>
              <a:t>Artificial neural networks </a:t>
            </a:r>
            <a:r>
              <a:rPr lang="pl-PL" dirty="0"/>
              <a:t>101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/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6015668" y="3282980"/>
                <a:ext cx="1832383" cy="1249012"/>
              </a:xfrm>
            </p:spPr>
            <p:txBody>
              <a:bodyPr/>
              <a:lstStyle/>
              <a:p>
                <a:pPr marL="0" indent="0">
                  <a:buNone/>
                </a:pPr>
                <a:endParaRPr lang="pl-PL" sz="100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pl-PL" sz="1800" b="0" i="0" smtClean="0"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pt-BR" sz="18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1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pt-BR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pt-BR" sz="1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pl-PL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pl-PL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pl-PL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pt-BR" sz="18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nor/>
                                    </m:rPr>
                                    <a:rPr lang="el-GR" sz="1800" dirty="0"/>
                                    <m:t>θ</m:t>
                                  </m:r>
                                </m:e>
                                <m:sub>
                                  <m:r>
                                    <a:rPr lang="pl-PL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pt-BR" sz="18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l-PL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pl-PL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</m:oMath>
                  </m:oMathPara>
                </a14:m>
                <a:endParaRPr lang="pl-PL" sz="1000" dirty="0" smtClean="0"/>
              </a:p>
            </p:txBody>
          </p:sp>
        </mc:Choice>
        <mc:Fallback xmlns="">
          <p:sp>
            <p:nvSpPr>
              <p:cNvPr id="2" name="Tex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6015668" y="3282980"/>
                <a:ext cx="1832383" cy="1249012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Oval 2"/>
          <p:cNvSpPr/>
          <p:nvPr/>
        </p:nvSpPr>
        <p:spPr>
          <a:xfrm>
            <a:off x="1156596" y="1761292"/>
            <a:ext cx="493381" cy="493381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108000" tIns="108000" rIns="108000" bIns="108000" rtlCol="0" anchor="ctr"/>
          <a:lstStyle/>
          <a:p>
            <a:pPr algn="ctr"/>
            <a:r>
              <a:rPr lang="pl-PL" sz="9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x1</a:t>
            </a:r>
            <a:endParaRPr lang="en-GB" sz="90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Oval 8"/>
          <p:cNvSpPr/>
          <p:nvPr/>
        </p:nvSpPr>
        <p:spPr>
          <a:xfrm>
            <a:off x="1156596" y="2392348"/>
            <a:ext cx="493381" cy="493381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108000" tIns="108000" rIns="108000" bIns="108000" rtlCol="0" anchor="ctr"/>
          <a:lstStyle/>
          <a:p>
            <a:pPr algn="ctr"/>
            <a:r>
              <a:rPr lang="pl-PL" sz="9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x2</a:t>
            </a:r>
            <a:endParaRPr lang="en-GB" sz="90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Oval 10"/>
          <p:cNvSpPr/>
          <p:nvPr/>
        </p:nvSpPr>
        <p:spPr>
          <a:xfrm>
            <a:off x="1156596" y="3009766"/>
            <a:ext cx="493381" cy="493381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108000" tIns="108000" rIns="108000" bIns="108000" rtlCol="0" anchor="ctr"/>
          <a:lstStyle/>
          <a:p>
            <a:pPr algn="ctr"/>
            <a:r>
              <a:rPr lang="pl-PL" sz="9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x3</a:t>
            </a:r>
            <a:endParaRPr lang="en-GB" sz="90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Oval 11"/>
          <p:cNvSpPr/>
          <p:nvPr/>
        </p:nvSpPr>
        <p:spPr>
          <a:xfrm>
            <a:off x="3783272" y="2254673"/>
            <a:ext cx="1044081" cy="1044081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108000" tIns="108000" rIns="108000" bIns="108000" rtlCol="0" anchor="ctr"/>
          <a:lstStyle/>
          <a:p>
            <a:pPr algn="ctr"/>
            <a:r>
              <a:rPr lang="el-GR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∑ </a:t>
            </a:r>
            <a:r>
              <a:rPr lang="pl-PL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</a:t>
            </a:r>
            <a:r>
              <a:rPr lang="el-GR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φ</a:t>
            </a:r>
            <a:endParaRPr lang="en-GB" sz="90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6" name="Straight Connector 5"/>
          <p:cNvCxnSpPr>
            <a:stCxn id="3" idx="6"/>
            <a:endCxn id="12" idx="2"/>
          </p:cNvCxnSpPr>
          <p:nvPr/>
        </p:nvCxnSpPr>
        <p:spPr bwMode="gray">
          <a:xfrm>
            <a:off x="1649977" y="2007983"/>
            <a:ext cx="2133295" cy="76873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9" idx="6"/>
            <a:endCxn id="12" idx="2"/>
          </p:cNvCxnSpPr>
          <p:nvPr/>
        </p:nvCxnSpPr>
        <p:spPr bwMode="gray">
          <a:xfrm>
            <a:off x="1649977" y="2639039"/>
            <a:ext cx="2133295" cy="13767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11" idx="6"/>
            <a:endCxn id="12" idx="2"/>
          </p:cNvCxnSpPr>
          <p:nvPr/>
        </p:nvCxnSpPr>
        <p:spPr bwMode="gray">
          <a:xfrm flipV="1">
            <a:off x="1649977" y="2776714"/>
            <a:ext cx="2133295" cy="47974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12" idx="6"/>
          </p:cNvCxnSpPr>
          <p:nvPr/>
        </p:nvCxnSpPr>
        <p:spPr bwMode="gray">
          <a:xfrm flipV="1">
            <a:off x="4827353" y="2776713"/>
            <a:ext cx="848615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/>
          <p:cNvSpPr/>
          <p:nvPr/>
        </p:nvSpPr>
        <p:spPr>
          <a:xfrm>
            <a:off x="2005211" y="3947807"/>
            <a:ext cx="493381" cy="493381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108000" tIns="108000" rIns="108000" bIns="108000" rtlCol="0" anchor="ctr"/>
          <a:lstStyle/>
          <a:p>
            <a:pPr algn="ctr"/>
            <a:r>
              <a:rPr lang="pl-PL" sz="9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  <a:endParaRPr lang="en-GB" sz="90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24" name="Straight Connector 23"/>
          <p:cNvCxnSpPr>
            <a:stCxn id="22" idx="6"/>
            <a:endCxn id="12" idx="2"/>
          </p:cNvCxnSpPr>
          <p:nvPr/>
        </p:nvCxnSpPr>
        <p:spPr bwMode="gray">
          <a:xfrm flipV="1">
            <a:off x="2498592" y="2776714"/>
            <a:ext cx="1284680" cy="141778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12" idx="0"/>
            <a:endCxn id="12" idx="4"/>
          </p:cNvCxnSpPr>
          <p:nvPr/>
        </p:nvCxnSpPr>
        <p:spPr bwMode="gray">
          <a:xfrm>
            <a:off x="4305313" y="2254673"/>
            <a:ext cx="0" cy="104408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2222298" y="1971792"/>
            <a:ext cx="276294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l-GR" sz="1400" dirty="0" smtClean="0"/>
              <a:t>θ</a:t>
            </a:r>
            <a:r>
              <a:rPr lang="pl-PL" sz="1400" dirty="0" smtClean="0"/>
              <a:t>1</a:t>
            </a:r>
            <a:endParaRPr lang="en-GB" sz="1400" dirty="0" err="1" smtClean="0"/>
          </a:p>
        </p:txBody>
      </p:sp>
      <p:sp>
        <p:nvSpPr>
          <p:cNvPr id="29" name="TextBox 28"/>
          <p:cNvSpPr txBox="1"/>
          <p:nvPr/>
        </p:nvSpPr>
        <p:spPr>
          <a:xfrm>
            <a:off x="2222298" y="2899055"/>
            <a:ext cx="276294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l-GR" sz="1400" dirty="0" smtClean="0"/>
              <a:t>θ</a:t>
            </a:r>
            <a:r>
              <a:rPr lang="pl-PL" sz="1400" dirty="0"/>
              <a:t>3</a:t>
            </a:r>
            <a:endParaRPr lang="en-GB" sz="1400" dirty="0"/>
          </a:p>
        </p:txBody>
      </p:sp>
      <p:sp>
        <p:nvSpPr>
          <p:cNvPr id="30" name="TextBox 29"/>
          <p:cNvSpPr txBox="1"/>
          <p:nvPr/>
        </p:nvSpPr>
        <p:spPr>
          <a:xfrm>
            <a:off x="2802148" y="3426918"/>
            <a:ext cx="276294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l-GR" sz="1400" dirty="0" smtClean="0"/>
              <a:t>θ</a:t>
            </a:r>
            <a:r>
              <a:rPr lang="pl-PL" sz="1400" dirty="0"/>
              <a:t>0</a:t>
            </a:r>
            <a:endParaRPr lang="en-GB" sz="1400" dirty="0"/>
          </a:p>
        </p:txBody>
      </p:sp>
      <p:sp>
        <p:nvSpPr>
          <p:cNvPr id="31" name="TextBox 30"/>
          <p:cNvSpPr txBox="1"/>
          <p:nvPr/>
        </p:nvSpPr>
        <p:spPr>
          <a:xfrm>
            <a:off x="2222298" y="2430711"/>
            <a:ext cx="276294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l-GR" sz="1400" dirty="0" smtClean="0"/>
              <a:t>θ</a:t>
            </a:r>
            <a:r>
              <a:rPr lang="pl-PL" sz="1400" dirty="0"/>
              <a:t>2</a:t>
            </a:r>
            <a:endParaRPr lang="en-GB" sz="1400" dirty="0"/>
          </a:p>
        </p:txBody>
      </p:sp>
      <p:sp>
        <p:nvSpPr>
          <p:cNvPr id="32" name="TextBox 31"/>
          <p:cNvSpPr txBox="1"/>
          <p:nvPr/>
        </p:nvSpPr>
        <p:spPr>
          <a:xfrm>
            <a:off x="5778420" y="2656662"/>
            <a:ext cx="138147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pl-PL" sz="1400" dirty="0" smtClean="0"/>
              <a:t>y</a:t>
            </a:r>
            <a:endParaRPr lang="en-GB" sz="1400" dirty="0" err="1" smtClean="0"/>
          </a:p>
        </p:txBody>
      </p:sp>
      <p:sp>
        <p:nvSpPr>
          <p:cNvPr id="33" name="Snip Diagonal Corner Rectangle 32"/>
          <p:cNvSpPr/>
          <p:nvPr/>
        </p:nvSpPr>
        <p:spPr>
          <a:xfrm>
            <a:off x="795989" y="1281549"/>
            <a:ext cx="1085439" cy="393857"/>
          </a:xfrm>
          <a:prstGeom prst="snip2Diag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08000" tIns="108000" rIns="108000" bIns="108000" rtlCol="0" anchor="ctr"/>
          <a:lstStyle/>
          <a:p>
            <a:pPr algn="ctr"/>
            <a:r>
              <a:rPr lang="pl-PL" sz="1200" dirty="0">
                <a:solidFill>
                  <a:schemeClr val="tx1"/>
                </a:solidFill>
              </a:rPr>
              <a:t>i</a:t>
            </a:r>
            <a:r>
              <a:rPr lang="pl-PL" sz="1200" dirty="0" smtClean="0">
                <a:solidFill>
                  <a:schemeClr val="tx1"/>
                </a:solidFill>
              </a:rPr>
              <a:t>nputs</a:t>
            </a:r>
          </a:p>
        </p:txBody>
      </p:sp>
      <p:sp>
        <p:nvSpPr>
          <p:cNvPr id="34" name="Snip Diagonal Corner Rectangle 33"/>
          <p:cNvSpPr/>
          <p:nvPr/>
        </p:nvSpPr>
        <p:spPr>
          <a:xfrm>
            <a:off x="2006159" y="1288857"/>
            <a:ext cx="1085439" cy="393857"/>
          </a:xfrm>
          <a:prstGeom prst="snip2Diag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08000" tIns="108000" rIns="108000" bIns="108000" rtlCol="0" anchor="ctr"/>
          <a:lstStyle/>
          <a:p>
            <a:pPr algn="ctr"/>
            <a:r>
              <a:rPr lang="pl-PL" sz="1200" dirty="0">
                <a:solidFill>
                  <a:schemeClr val="tx1"/>
                </a:solidFill>
              </a:rPr>
              <a:t>w</a:t>
            </a:r>
            <a:r>
              <a:rPr lang="pl-PL" sz="1200" dirty="0" smtClean="0">
                <a:solidFill>
                  <a:schemeClr val="tx1"/>
                </a:solidFill>
              </a:rPr>
              <a:t>eights</a:t>
            </a:r>
          </a:p>
        </p:txBody>
      </p:sp>
      <p:sp>
        <p:nvSpPr>
          <p:cNvPr id="35" name="Snip Diagonal Corner Rectangle 34"/>
          <p:cNvSpPr/>
          <p:nvPr/>
        </p:nvSpPr>
        <p:spPr>
          <a:xfrm>
            <a:off x="3091598" y="3642362"/>
            <a:ext cx="1360859" cy="393857"/>
          </a:xfrm>
          <a:prstGeom prst="snip2Diag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08000" tIns="108000" rIns="108000" bIns="108000" rtlCol="0" anchor="ctr"/>
          <a:lstStyle/>
          <a:p>
            <a:pPr algn="ctr"/>
            <a:r>
              <a:rPr lang="pl-PL" sz="1200" dirty="0" smtClean="0">
                <a:solidFill>
                  <a:schemeClr val="tx1"/>
                </a:solidFill>
              </a:rPr>
              <a:t>threshold/bias</a:t>
            </a:r>
          </a:p>
        </p:txBody>
      </p:sp>
      <p:sp>
        <p:nvSpPr>
          <p:cNvPr id="36" name="Snip Diagonal Corner Rectangle 35"/>
          <p:cNvSpPr/>
          <p:nvPr/>
        </p:nvSpPr>
        <p:spPr>
          <a:xfrm>
            <a:off x="3463046" y="1793379"/>
            <a:ext cx="640452" cy="393857"/>
          </a:xfrm>
          <a:prstGeom prst="snip2Diag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08000" tIns="108000" rIns="108000" bIns="108000" rtlCol="0" anchor="ctr"/>
          <a:lstStyle/>
          <a:p>
            <a:pPr algn="ctr"/>
            <a:r>
              <a:rPr lang="pl-PL" sz="1200" dirty="0" smtClean="0">
                <a:solidFill>
                  <a:schemeClr val="tx1"/>
                </a:solidFill>
              </a:rPr>
              <a:t>sum</a:t>
            </a:r>
          </a:p>
        </p:txBody>
      </p:sp>
      <p:sp>
        <p:nvSpPr>
          <p:cNvPr id="37" name="Snip Diagonal Corner Rectangle 36"/>
          <p:cNvSpPr/>
          <p:nvPr/>
        </p:nvSpPr>
        <p:spPr>
          <a:xfrm>
            <a:off x="4437090" y="1761292"/>
            <a:ext cx="1041526" cy="393857"/>
          </a:xfrm>
          <a:prstGeom prst="snip2Diag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08000" tIns="108000" rIns="108000" bIns="108000" rtlCol="0" anchor="ctr"/>
          <a:lstStyle/>
          <a:p>
            <a:pPr algn="ctr"/>
            <a:r>
              <a:rPr lang="pl-PL" sz="1200" dirty="0">
                <a:solidFill>
                  <a:schemeClr val="tx1"/>
                </a:solidFill>
              </a:rPr>
              <a:t>a</a:t>
            </a:r>
            <a:r>
              <a:rPr lang="pl-PL" sz="1200" dirty="0" smtClean="0">
                <a:solidFill>
                  <a:schemeClr val="tx1"/>
                </a:solidFill>
              </a:rPr>
              <a:t>ctivation function</a:t>
            </a:r>
          </a:p>
        </p:txBody>
      </p:sp>
      <p:sp>
        <p:nvSpPr>
          <p:cNvPr id="38" name="Snip Diagonal Corner Rectangle 37"/>
          <p:cNvSpPr/>
          <p:nvPr/>
        </p:nvSpPr>
        <p:spPr>
          <a:xfrm>
            <a:off x="5478616" y="2187236"/>
            <a:ext cx="1085439" cy="393857"/>
          </a:xfrm>
          <a:prstGeom prst="snip2Diag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08000" tIns="108000" rIns="108000" bIns="108000" rtlCol="0" anchor="ctr"/>
          <a:lstStyle/>
          <a:p>
            <a:pPr algn="ctr"/>
            <a:r>
              <a:rPr lang="pl-PL" sz="1200" dirty="0" smtClean="0">
                <a:solidFill>
                  <a:schemeClr val="tx1"/>
                </a:solidFill>
              </a:rPr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2986132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 </a:t>
            </a:r>
            <a:r>
              <a:rPr lang="pl-PL" dirty="0" smtClean="0"/>
              <a:t>Neuron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defTabSz="685800"/>
            <a:fld id="{8859B784-B4DA-46A0-AE05-FF0B2630EAC9}" type="datetime1">
              <a:rPr lang="en-GB" smtClean="0"/>
              <a:t>19/06/2020</a:t>
            </a:fld>
            <a:endParaRPr lang="en-GB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l-PL" dirty="0" smtClean="0">
                <a:solidFill>
                  <a:schemeClr val="accent4"/>
                </a:solidFill>
              </a:rPr>
              <a:t>What’s ANN?</a:t>
            </a:r>
            <a:endParaRPr lang="en-GB" dirty="0" smtClean="0">
              <a:solidFill>
                <a:schemeClr val="accent4"/>
              </a:solidFill>
            </a:endParaRPr>
          </a:p>
          <a:p>
            <a:endParaRPr lang="en-GB" dirty="0" smtClean="0">
              <a:solidFill>
                <a:schemeClr val="accent4"/>
              </a:solidFill>
            </a:endParaRPr>
          </a:p>
          <a:p>
            <a:endParaRPr lang="en-GB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4294967295"/>
          </p:nvPr>
        </p:nvSpPr>
        <p:spPr>
          <a:xfrm>
            <a:off x="2579688" y="109080"/>
            <a:ext cx="720725" cy="249238"/>
          </a:xfrm>
        </p:spPr>
        <p:txBody>
          <a:bodyPr/>
          <a:lstStyle/>
          <a:p>
            <a:r>
              <a:rPr lang="en-GB" dirty="0"/>
              <a:t>Artificial neural networks </a:t>
            </a:r>
            <a:r>
              <a:rPr lang="pl-PL" dirty="0"/>
              <a:t>101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/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978101" y="1661019"/>
                <a:ext cx="6860513" cy="2885756"/>
              </a:xfrm>
            </p:spPr>
            <p:txBody>
              <a:bodyPr/>
              <a:lstStyle/>
              <a:p>
                <a:pPr marL="0" indent="0">
                  <a:buNone/>
                </a:pPr>
                <a:endParaRPr lang="pl-PL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pl-PL" sz="3200" b="0" i="0" smtClean="0"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pt-BR" sz="32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3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pt-BR" sz="3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pt-BR" sz="3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pl-PL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pl-PL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pl-PL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pt-BR" sz="32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nor/>
                                    </m:rPr>
                                    <a:rPr lang="el-GR" sz="3200" dirty="0"/>
                                    <m:t>θ</m:t>
                                  </m:r>
                                </m:e>
                                <m:sub>
                                  <m:r>
                                    <a:rPr lang="pl-PL" sz="3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pt-BR" sz="32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l-PL" sz="3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pl-PL" sz="3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</m:oMath>
                  </m:oMathPara>
                </a14:m>
                <a:endParaRPr lang="pl-PL" dirty="0" smtClean="0"/>
              </a:p>
              <a:p>
                <a:pPr marL="0" indent="0">
                  <a:buNone/>
                </a:pPr>
                <a:r>
                  <a:rPr lang="pl-PL" dirty="0" smtClean="0"/>
                  <a:t>y – output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pt-BR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</m:oMath>
                </a14:m>
                <a:r>
                  <a:rPr lang="pl-PL" dirty="0" smtClean="0"/>
                  <a:t> –activation function</a:t>
                </a:r>
              </a:p>
              <a:p>
                <a:pPr marL="0" indent="0">
                  <a:buNone/>
                </a:pPr>
                <a:r>
                  <a:rPr lang="el-GR" dirty="0" smtClean="0"/>
                  <a:t>θ</a:t>
                </a:r>
                <a:r>
                  <a:rPr lang="pl-PL" dirty="0" smtClean="0"/>
                  <a:t> – weights</a:t>
                </a:r>
              </a:p>
              <a:p>
                <a:pPr marL="0" indent="0">
                  <a:buNone/>
                </a:pPr>
                <a:r>
                  <a:rPr lang="pl-PL" dirty="0" smtClean="0"/>
                  <a:t>x - inputs</a:t>
                </a:r>
                <a:endParaRPr lang="pl-PL" dirty="0"/>
              </a:p>
            </p:txBody>
          </p:sp>
        </mc:Choice>
        <mc:Fallback xmlns="">
          <p:sp>
            <p:nvSpPr>
              <p:cNvPr id="2" name="Tex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978101" y="1661019"/>
                <a:ext cx="6860513" cy="2885756"/>
              </a:xfrm>
              <a:blipFill>
                <a:blip r:embed="rId2"/>
                <a:stretch>
                  <a:fillRect l="-159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55115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 </a:t>
            </a:r>
            <a:r>
              <a:rPr lang="pl-PL" dirty="0" smtClean="0"/>
              <a:t>Activation function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defTabSz="685800"/>
            <a:fld id="{8859B784-B4DA-46A0-AE05-FF0B2630EAC9}" type="datetime1">
              <a:rPr lang="en-GB" smtClean="0"/>
              <a:t>19/06/2020</a:t>
            </a:fld>
            <a:endParaRPr lang="en-GB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l-PL" dirty="0" smtClean="0">
                <a:solidFill>
                  <a:schemeClr val="accent4"/>
                </a:solidFill>
              </a:rPr>
              <a:t>What’s ANN?</a:t>
            </a:r>
            <a:endParaRPr lang="en-GB" dirty="0" smtClean="0">
              <a:solidFill>
                <a:schemeClr val="accent4"/>
              </a:solidFill>
            </a:endParaRPr>
          </a:p>
          <a:p>
            <a:endParaRPr lang="en-GB" dirty="0" smtClean="0">
              <a:solidFill>
                <a:schemeClr val="accent4"/>
              </a:solidFill>
            </a:endParaRPr>
          </a:p>
          <a:p>
            <a:endParaRPr lang="en-GB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4294967295"/>
          </p:nvPr>
        </p:nvSpPr>
        <p:spPr>
          <a:xfrm>
            <a:off x="2579688" y="109080"/>
            <a:ext cx="720725" cy="249238"/>
          </a:xfrm>
        </p:spPr>
        <p:txBody>
          <a:bodyPr/>
          <a:lstStyle/>
          <a:p>
            <a:r>
              <a:rPr lang="en-GB" dirty="0"/>
              <a:t>Artificial neural networks </a:t>
            </a:r>
            <a:r>
              <a:rPr lang="pl-PL" dirty="0"/>
              <a:t>101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1450707" y="1469506"/>
            <a:ext cx="594140" cy="275622"/>
          </a:xfrm>
        </p:spPr>
        <p:txBody>
          <a:bodyPr/>
          <a:lstStyle/>
          <a:p>
            <a:pPr marL="0" indent="0" defTabSz="914400">
              <a:buNone/>
            </a:pPr>
            <a:r>
              <a:rPr lang="pl-PL" sz="1800" dirty="0">
                <a:ea typeface="+mn-ea"/>
              </a:rPr>
              <a:t>Tanh</a:t>
            </a:r>
            <a:endParaRPr lang="en-GB" sz="1800" dirty="0">
              <a:ea typeface="+mn-ea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4253557" y="1422902"/>
            <a:ext cx="10182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dirty="0" smtClean="0"/>
              <a:t>Sigmoid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4172510" y="3981206"/>
                <a:ext cx="1235145" cy="4083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sz="1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pl-PL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l-PL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sz="14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1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l-PL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l-PL" sz="1400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pl-PL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l-PL" sz="14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pl-PL" sz="1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pl-PL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GB" sz="1400" dirty="0" err="1" smtClean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2510" y="3981206"/>
                <a:ext cx="1235145" cy="408317"/>
              </a:xfrm>
              <a:prstGeom prst="rect">
                <a:avLst/>
              </a:prstGeom>
              <a:blipFill>
                <a:blip r:embed="rId2"/>
                <a:stretch>
                  <a:fillRect l="-3941" b="-134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/>
              <p:cNvSpPr txBox="1"/>
              <p:nvPr/>
            </p:nvSpPr>
            <p:spPr>
              <a:xfrm>
                <a:off x="873135" y="3981207"/>
                <a:ext cx="1323119" cy="4269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sz="1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pl-PL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l-PL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sz="14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1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pl-PL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l-PL" sz="1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pl-PL" sz="1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pl-PL" sz="1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pl-PL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l-PL" sz="1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pl-PL" sz="1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pl-PL" sz="1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pl-PL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l-PL" sz="14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pl-PL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pl-PL" sz="1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pl-PL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l-PL" sz="1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pl-PL" sz="1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pl-PL" sz="1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GB" sz="1400" dirty="0" err="1" smtClean="0"/>
              </a:p>
            </p:txBody>
          </p:sp>
        </mc:Choice>
        <mc:Fallback xmlns=""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135" y="3981207"/>
                <a:ext cx="1323119" cy="426912"/>
              </a:xfrm>
              <a:prstGeom prst="rect">
                <a:avLst/>
              </a:prstGeom>
              <a:blipFill>
                <a:blip r:embed="rId3"/>
                <a:stretch>
                  <a:fillRect l="-3687" b="-1142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Rectangle 39"/>
          <p:cNvSpPr/>
          <p:nvPr/>
        </p:nvSpPr>
        <p:spPr>
          <a:xfrm>
            <a:off x="7302731" y="1422651"/>
            <a:ext cx="6591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dirty="0" smtClean="0"/>
              <a:t>Relu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/>
              <p:cNvSpPr txBox="1"/>
              <p:nvPr/>
            </p:nvSpPr>
            <p:spPr>
              <a:xfrm>
                <a:off x="6943050" y="4084182"/>
                <a:ext cx="137851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sz="1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pl-PL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l-PL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sz="14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pl-PL" sz="1400" i="0" smtClean="0">
                          <a:latin typeface="Cambria Math" panose="02040503050406030204" pitchFamily="18" charset="0"/>
                        </a:rPr>
                        <m:t>max</m:t>
                      </m:r>
                      <m:r>
                        <a:rPr lang="pl-PL" sz="1400" b="0" i="1" smtClean="0">
                          <a:latin typeface="Cambria Math" panose="02040503050406030204" pitchFamily="18" charset="0"/>
                        </a:rPr>
                        <m:t>⁡(0,</m:t>
                      </m:r>
                      <m:r>
                        <a:rPr lang="pl-PL" sz="1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pl-PL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1400" dirty="0" err="1" smtClean="0"/>
              </a:p>
            </p:txBody>
          </p:sp>
        </mc:Choice>
        <mc:Fallback xmlns="">
          <p:sp>
            <p:nvSpPr>
              <p:cNvPr id="41" name="TextBox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3050" y="4084182"/>
                <a:ext cx="1378519" cy="215444"/>
              </a:xfrm>
              <a:prstGeom prst="rect">
                <a:avLst/>
              </a:prstGeom>
              <a:blipFill>
                <a:blip r:embed="rId4"/>
                <a:stretch>
                  <a:fillRect l="-3982" r="-3540" b="-3428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7" name="Chart 4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6948391"/>
              </p:ext>
            </p:extLst>
          </p:nvPr>
        </p:nvGraphicFramePr>
        <p:xfrm>
          <a:off x="336422" y="1862995"/>
          <a:ext cx="2603628" cy="171484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48" name="Chart 4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83423501"/>
              </p:ext>
            </p:extLst>
          </p:nvPr>
        </p:nvGraphicFramePr>
        <p:xfrm>
          <a:off x="3280426" y="1862994"/>
          <a:ext cx="2692933" cy="171484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49" name="Chart 4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99520925"/>
              </p:ext>
            </p:extLst>
          </p:nvPr>
        </p:nvGraphicFramePr>
        <p:xfrm>
          <a:off x="6250700" y="1862994"/>
          <a:ext cx="2625473" cy="171484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  <p:extLst>
      <p:ext uri="{BB962C8B-B14F-4D97-AF65-F5344CB8AC3E}">
        <p14:creationId xmlns:p14="http://schemas.microsoft.com/office/powerpoint/2010/main" val="562717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Practice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defTabSz="685800"/>
            <a:fld id="{8859B784-B4DA-46A0-AE05-FF0B2630EAC9}" type="datetime1">
              <a:rPr lang="en-GB" smtClean="0"/>
              <a:t>19/06/2020</a:t>
            </a:fld>
            <a:endParaRPr lang="en-GB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l-PL" dirty="0" smtClean="0">
                <a:solidFill>
                  <a:schemeClr val="accent4"/>
                </a:solidFill>
              </a:rPr>
              <a:t>What’s ANN?</a:t>
            </a:r>
            <a:endParaRPr lang="en-GB" dirty="0" smtClean="0">
              <a:solidFill>
                <a:schemeClr val="accent4"/>
              </a:solidFill>
            </a:endParaRPr>
          </a:p>
          <a:p>
            <a:endParaRPr lang="en-GB" dirty="0" smtClean="0">
              <a:solidFill>
                <a:schemeClr val="accent4"/>
              </a:solidFill>
            </a:endParaRPr>
          </a:p>
          <a:p>
            <a:endParaRPr lang="en-GB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4294967295"/>
          </p:nvPr>
        </p:nvSpPr>
        <p:spPr>
          <a:xfrm>
            <a:off x="2579688" y="109080"/>
            <a:ext cx="720725" cy="249238"/>
          </a:xfrm>
        </p:spPr>
        <p:txBody>
          <a:bodyPr/>
          <a:lstStyle/>
          <a:p>
            <a:r>
              <a:rPr lang="en-GB" dirty="0"/>
              <a:t>Artificial neural networks </a:t>
            </a:r>
            <a:r>
              <a:rPr lang="pl-PL" dirty="0" smtClean="0"/>
              <a:t>101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978102" y="1216812"/>
            <a:ext cx="3426093" cy="275622"/>
          </a:xfrm>
        </p:spPr>
        <p:txBody>
          <a:bodyPr/>
          <a:lstStyle/>
          <a:p>
            <a:pPr marL="0" indent="0" defTabSz="914400">
              <a:buNone/>
            </a:pPr>
            <a:r>
              <a:rPr lang="pl-PL" sz="1800" dirty="0" smtClean="0">
                <a:ea typeface="+mn-ea"/>
              </a:rPr>
              <a:t>playground.tensorflow.org</a:t>
            </a:r>
            <a:endParaRPr lang="en-GB" sz="1800" dirty="0">
              <a:ea typeface="+mn-ea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978102" y="4064665"/>
            <a:ext cx="736491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>
                <a:hlinkClick r:id="rId2"/>
              </a:rPr>
              <a:t>https://playground.tensorflow.org/#activation=tanh&amp;batchSize=10&amp;dataset=gauss&amp;regDataset=reg-plane&amp;learningRate=0.03&amp;regularizationRate=0&amp;noise=0&amp;networkShape=1&amp;seed=0.64578&amp;showTestData=false&amp;discretize=false&amp;percTrainData=50&amp;x=true&amp;y=true&amp;xTimesY=false&amp;xSquared=false&amp;ySquared=false&amp;cosX=false&amp;sinX=false&amp;cosY=false&amp;sinY=false&amp;collectStats=false&amp;problem=classification&amp;initZero=false&amp;hideText=false</a:t>
            </a:r>
            <a:endParaRPr lang="en-GB" sz="1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1950" y="1651824"/>
            <a:ext cx="4962277" cy="225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157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Neural Network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defTabSz="685800"/>
            <a:fld id="{8859B784-B4DA-46A0-AE05-FF0B2630EAC9}" type="datetime1">
              <a:rPr lang="en-GB" smtClean="0"/>
              <a:t>19/06/2020</a:t>
            </a:fld>
            <a:endParaRPr lang="en-GB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l-PL" dirty="0" smtClean="0">
                <a:solidFill>
                  <a:schemeClr val="accent4"/>
                </a:solidFill>
              </a:rPr>
              <a:t>What’s ANN?</a:t>
            </a:r>
            <a:endParaRPr lang="en-GB" dirty="0" smtClean="0">
              <a:solidFill>
                <a:schemeClr val="accent4"/>
              </a:solidFill>
            </a:endParaRPr>
          </a:p>
          <a:p>
            <a:endParaRPr lang="en-GB" dirty="0" smtClean="0">
              <a:solidFill>
                <a:schemeClr val="accent4"/>
              </a:solidFill>
            </a:endParaRPr>
          </a:p>
          <a:p>
            <a:endParaRPr lang="en-GB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4294967295"/>
          </p:nvPr>
        </p:nvSpPr>
        <p:spPr>
          <a:xfrm>
            <a:off x="2579688" y="109080"/>
            <a:ext cx="720725" cy="249238"/>
          </a:xfrm>
        </p:spPr>
        <p:txBody>
          <a:bodyPr/>
          <a:lstStyle/>
          <a:p>
            <a:r>
              <a:rPr lang="en-GB" dirty="0"/>
              <a:t>Artificial neural networks </a:t>
            </a:r>
            <a:r>
              <a:rPr lang="pl-PL" dirty="0"/>
              <a:t>101</a:t>
            </a:r>
          </a:p>
        </p:txBody>
      </p:sp>
      <p:sp>
        <p:nvSpPr>
          <p:cNvPr id="11" name="Oval 10"/>
          <p:cNvSpPr/>
          <p:nvPr/>
        </p:nvSpPr>
        <p:spPr>
          <a:xfrm>
            <a:off x="2382885" y="1677352"/>
            <a:ext cx="493381" cy="493381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108000" tIns="108000" rIns="108000" bIns="108000" rtlCol="0" anchor="ctr"/>
          <a:lstStyle/>
          <a:p>
            <a:pPr algn="ctr"/>
            <a:endParaRPr lang="en-GB" sz="90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Oval 11"/>
          <p:cNvSpPr/>
          <p:nvPr/>
        </p:nvSpPr>
        <p:spPr>
          <a:xfrm>
            <a:off x="2382885" y="2308408"/>
            <a:ext cx="493381" cy="493381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108000" tIns="108000" rIns="108000" bIns="108000" rtlCol="0" anchor="ctr"/>
          <a:lstStyle/>
          <a:p>
            <a:pPr algn="ctr"/>
            <a:endParaRPr lang="en-GB" sz="90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Oval 12"/>
          <p:cNvSpPr/>
          <p:nvPr/>
        </p:nvSpPr>
        <p:spPr>
          <a:xfrm>
            <a:off x="2382885" y="2925826"/>
            <a:ext cx="493381" cy="493381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108000" tIns="108000" rIns="108000" bIns="108000" rtlCol="0" anchor="ctr"/>
          <a:lstStyle/>
          <a:p>
            <a:pPr algn="ctr"/>
            <a:endParaRPr lang="en-GB" sz="90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Oval 13"/>
          <p:cNvSpPr/>
          <p:nvPr/>
        </p:nvSpPr>
        <p:spPr>
          <a:xfrm>
            <a:off x="3600894" y="1673440"/>
            <a:ext cx="497337" cy="497337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108000" tIns="108000" rIns="108000" bIns="108000" rtlCol="0" anchor="ctr"/>
          <a:lstStyle/>
          <a:p>
            <a:pPr algn="ctr"/>
            <a:endParaRPr lang="en-GB" sz="90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15" name="Straight Connector 14"/>
          <p:cNvCxnSpPr>
            <a:stCxn id="11" idx="6"/>
            <a:endCxn id="14" idx="2"/>
          </p:cNvCxnSpPr>
          <p:nvPr/>
        </p:nvCxnSpPr>
        <p:spPr bwMode="gray">
          <a:xfrm flipV="1">
            <a:off x="2876266" y="1922109"/>
            <a:ext cx="724628" cy="19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12" idx="6"/>
            <a:endCxn id="14" idx="2"/>
          </p:cNvCxnSpPr>
          <p:nvPr/>
        </p:nvCxnSpPr>
        <p:spPr bwMode="gray">
          <a:xfrm flipV="1">
            <a:off x="2876266" y="1922109"/>
            <a:ext cx="724628" cy="63299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13" idx="6"/>
            <a:endCxn id="14" idx="2"/>
          </p:cNvCxnSpPr>
          <p:nvPr/>
        </p:nvCxnSpPr>
        <p:spPr bwMode="gray">
          <a:xfrm flipV="1">
            <a:off x="2876266" y="1922109"/>
            <a:ext cx="724628" cy="125040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/>
          <p:cNvSpPr/>
          <p:nvPr/>
        </p:nvSpPr>
        <p:spPr>
          <a:xfrm>
            <a:off x="2382884" y="3655554"/>
            <a:ext cx="493381" cy="493381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108000" tIns="108000" rIns="108000" bIns="108000" rtlCol="0" anchor="ctr"/>
          <a:lstStyle/>
          <a:p>
            <a:pPr algn="ctr"/>
            <a:r>
              <a:rPr lang="pl-PL" sz="9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  <a:endParaRPr lang="en-GB" sz="90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20" name="Straight Connector 19"/>
          <p:cNvCxnSpPr>
            <a:stCxn id="19" idx="6"/>
            <a:endCxn id="14" idx="2"/>
          </p:cNvCxnSpPr>
          <p:nvPr/>
        </p:nvCxnSpPr>
        <p:spPr bwMode="gray">
          <a:xfrm flipV="1">
            <a:off x="2876265" y="1922109"/>
            <a:ext cx="724629" cy="1980136"/>
          </a:xfrm>
          <a:prstGeom prst="line">
            <a:avLst/>
          </a:prstGeom>
          <a:ln w="1905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Snip Diagonal Corner Rectangle 26"/>
          <p:cNvSpPr/>
          <p:nvPr/>
        </p:nvSpPr>
        <p:spPr>
          <a:xfrm>
            <a:off x="2188517" y="1204916"/>
            <a:ext cx="853988" cy="393857"/>
          </a:xfrm>
          <a:prstGeom prst="snip2Diag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08000" tIns="108000" rIns="108000" bIns="108000" rtlCol="0" anchor="ctr"/>
          <a:lstStyle/>
          <a:p>
            <a:pPr algn="ctr"/>
            <a:r>
              <a:rPr lang="pl-PL" sz="1200" dirty="0">
                <a:solidFill>
                  <a:schemeClr val="tx1"/>
                </a:solidFill>
              </a:rPr>
              <a:t>i</a:t>
            </a:r>
            <a:r>
              <a:rPr lang="pl-PL" sz="1200" dirty="0" smtClean="0">
                <a:solidFill>
                  <a:schemeClr val="tx1"/>
                </a:solidFill>
              </a:rPr>
              <a:t>nput layer</a:t>
            </a:r>
          </a:p>
        </p:txBody>
      </p:sp>
      <p:sp>
        <p:nvSpPr>
          <p:cNvPr id="28" name="Snip Diagonal Corner Rectangle 27"/>
          <p:cNvSpPr/>
          <p:nvPr/>
        </p:nvSpPr>
        <p:spPr>
          <a:xfrm>
            <a:off x="3449911" y="1204917"/>
            <a:ext cx="791389" cy="393857"/>
          </a:xfrm>
          <a:prstGeom prst="snip2Diag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08000" tIns="108000" rIns="108000" bIns="108000" rtlCol="0" anchor="ctr"/>
          <a:lstStyle/>
          <a:p>
            <a:pPr algn="ctr"/>
            <a:r>
              <a:rPr lang="pl-PL" sz="1200" dirty="0" smtClean="0">
                <a:solidFill>
                  <a:schemeClr val="tx1"/>
                </a:solidFill>
              </a:rPr>
              <a:t>hidden layer 1</a:t>
            </a:r>
          </a:p>
        </p:txBody>
      </p:sp>
      <p:sp>
        <p:nvSpPr>
          <p:cNvPr id="29" name="Snip Diagonal Corner Rectangle 28"/>
          <p:cNvSpPr/>
          <p:nvPr/>
        </p:nvSpPr>
        <p:spPr>
          <a:xfrm>
            <a:off x="1884567" y="4232888"/>
            <a:ext cx="1360859" cy="393857"/>
          </a:xfrm>
          <a:prstGeom prst="snip2Diag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08000" tIns="108000" rIns="108000" bIns="108000" rtlCol="0" anchor="ctr"/>
          <a:lstStyle/>
          <a:p>
            <a:pPr algn="ctr"/>
            <a:r>
              <a:rPr lang="pl-PL" sz="1200" dirty="0" smtClean="0">
                <a:solidFill>
                  <a:schemeClr val="tx1"/>
                </a:solidFill>
              </a:rPr>
              <a:t>threshold/bias</a:t>
            </a:r>
          </a:p>
        </p:txBody>
      </p:sp>
      <p:sp>
        <p:nvSpPr>
          <p:cNvPr id="32" name="Snip Diagonal Corner Rectangle 31"/>
          <p:cNvSpPr/>
          <p:nvPr/>
        </p:nvSpPr>
        <p:spPr>
          <a:xfrm>
            <a:off x="5913516" y="1201840"/>
            <a:ext cx="732833" cy="393857"/>
          </a:xfrm>
          <a:prstGeom prst="snip2Diag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08000" tIns="108000" rIns="108000" bIns="108000" rtlCol="0" anchor="ctr"/>
          <a:lstStyle/>
          <a:p>
            <a:pPr algn="ctr"/>
            <a:r>
              <a:rPr lang="pl-PL" sz="1200" dirty="0">
                <a:solidFill>
                  <a:schemeClr val="tx1"/>
                </a:solidFill>
              </a:rPr>
              <a:t>o</a:t>
            </a:r>
            <a:r>
              <a:rPr lang="pl-PL" sz="1200" dirty="0" smtClean="0">
                <a:solidFill>
                  <a:schemeClr val="tx1"/>
                </a:solidFill>
              </a:rPr>
              <a:t>utput</a:t>
            </a:r>
          </a:p>
          <a:p>
            <a:pPr algn="ctr"/>
            <a:r>
              <a:rPr lang="pl-PL" sz="1200" dirty="0" smtClean="0">
                <a:solidFill>
                  <a:schemeClr val="tx1"/>
                </a:solidFill>
              </a:rPr>
              <a:t>layer</a:t>
            </a:r>
          </a:p>
        </p:txBody>
      </p:sp>
      <p:sp>
        <p:nvSpPr>
          <p:cNvPr id="46" name="Oval 45"/>
          <p:cNvSpPr/>
          <p:nvPr/>
        </p:nvSpPr>
        <p:spPr>
          <a:xfrm>
            <a:off x="3596938" y="2302134"/>
            <a:ext cx="497337" cy="497337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108000" tIns="108000" rIns="108000" bIns="108000" rtlCol="0" anchor="ctr"/>
          <a:lstStyle/>
          <a:p>
            <a:pPr algn="ctr"/>
            <a:endParaRPr lang="en-GB" sz="90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7" name="Oval 46"/>
          <p:cNvSpPr/>
          <p:nvPr/>
        </p:nvSpPr>
        <p:spPr>
          <a:xfrm>
            <a:off x="4812089" y="1677352"/>
            <a:ext cx="497337" cy="497337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108000" tIns="108000" rIns="108000" bIns="108000" rtlCol="0" anchor="ctr"/>
          <a:lstStyle/>
          <a:p>
            <a:pPr algn="ctr"/>
            <a:endParaRPr lang="en-GB" sz="90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8" name="Oval 47"/>
          <p:cNvSpPr/>
          <p:nvPr/>
        </p:nvSpPr>
        <p:spPr>
          <a:xfrm>
            <a:off x="4812088" y="2293795"/>
            <a:ext cx="497337" cy="497337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108000" tIns="108000" rIns="108000" bIns="108000" rtlCol="0" anchor="ctr"/>
          <a:lstStyle/>
          <a:p>
            <a:pPr algn="ctr"/>
            <a:endParaRPr lang="en-GB" sz="900" b="1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9" name="Snip Diagonal Corner Rectangle 48"/>
          <p:cNvSpPr/>
          <p:nvPr/>
        </p:nvSpPr>
        <p:spPr>
          <a:xfrm>
            <a:off x="4714721" y="1201841"/>
            <a:ext cx="791389" cy="393857"/>
          </a:xfrm>
          <a:prstGeom prst="snip2Diag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08000" tIns="108000" rIns="108000" bIns="108000" rtlCol="0" anchor="ctr"/>
          <a:lstStyle/>
          <a:p>
            <a:pPr algn="ctr"/>
            <a:r>
              <a:rPr lang="pl-PL" sz="1200" dirty="0" smtClean="0">
                <a:solidFill>
                  <a:schemeClr val="tx1"/>
                </a:solidFill>
              </a:rPr>
              <a:t>hidden layer 2</a:t>
            </a:r>
          </a:p>
        </p:txBody>
      </p:sp>
      <p:cxnSp>
        <p:nvCxnSpPr>
          <p:cNvPr id="51" name="Straight Connector 50"/>
          <p:cNvCxnSpPr>
            <a:stCxn id="11" idx="6"/>
            <a:endCxn id="46" idx="2"/>
          </p:cNvCxnSpPr>
          <p:nvPr/>
        </p:nvCxnSpPr>
        <p:spPr bwMode="gray">
          <a:xfrm>
            <a:off x="2876266" y="1924043"/>
            <a:ext cx="720672" cy="62676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>
            <a:stCxn id="13" idx="6"/>
            <a:endCxn id="46" idx="2"/>
          </p:cNvCxnSpPr>
          <p:nvPr/>
        </p:nvCxnSpPr>
        <p:spPr bwMode="gray">
          <a:xfrm flipV="1">
            <a:off x="2876266" y="2550803"/>
            <a:ext cx="720672" cy="62171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>
            <a:stCxn id="12" idx="6"/>
            <a:endCxn id="46" idx="2"/>
          </p:cNvCxnSpPr>
          <p:nvPr/>
        </p:nvCxnSpPr>
        <p:spPr bwMode="gray">
          <a:xfrm flipV="1">
            <a:off x="2876266" y="2550803"/>
            <a:ext cx="720672" cy="429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>
            <a:stCxn id="19" idx="6"/>
            <a:endCxn id="46" idx="2"/>
          </p:cNvCxnSpPr>
          <p:nvPr/>
        </p:nvCxnSpPr>
        <p:spPr bwMode="gray">
          <a:xfrm flipV="1">
            <a:off x="2876265" y="2550803"/>
            <a:ext cx="720673" cy="1351442"/>
          </a:xfrm>
          <a:prstGeom prst="line">
            <a:avLst/>
          </a:prstGeom>
          <a:ln w="1905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14" idx="6"/>
            <a:endCxn id="47" idx="2"/>
          </p:cNvCxnSpPr>
          <p:nvPr/>
        </p:nvCxnSpPr>
        <p:spPr bwMode="gray">
          <a:xfrm>
            <a:off x="4098231" y="1922109"/>
            <a:ext cx="713858" cy="391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>
            <a:stCxn id="46" idx="6"/>
            <a:endCxn id="48" idx="2"/>
          </p:cNvCxnSpPr>
          <p:nvPr/>
        </p:nvCxnSpPr>
        <p:spPr bwMode="gray">
          <a:xfrm flipV="1">
            <a:off x="4094275" y="2542464"/>
            <a:ext cx="717813" cy="833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>
            <a:stCxn id="14" idx="6"/>
            <a:endCxn id="48" idx="2"/>
          </p:cNvCxnSpPr>
          <p:nvPr/>
        </p:nvCxnSpPr>
        <p:spPr bwMode="gray">
          <a:xfrm>
            <a:off x="4098231" y="1922109"/>
            <a:ext cx="713857" cy="62035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>
            <a:stCxn id="47" idx="2"/>
            <a:endCxn id="46" idx="6"/>
          </p:cNvCxnSpPr>
          <p:nvPr/>
        </p:nvCxnSpPr>
        <p:spPr bwMode="gray">
          <a:xfrm flipH="1">
            <a:off x="4094275" y="1926021"/>
            <a:ext cx="717814" cy="62478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Oval 68"/>
          <p:cNvSpPr/>
          <p:nvPr/>
        </p:nvSpPr>
        <p:spPr>
          <a:xfrm>
            <a:off x="6023284" y="1677352"/>
            <a:ext cx="497337" cy="497337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108000" tIns="108000" rIns="108000" bIns="108000" rtlCol="0" anchor="ctr"/>
          <a:lstStyle/>
          <a:p>
            <a:pPr algn="ctr"/>
            <a:endParaRPr lang="en-GB" sz="90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0" name="Oval 69"/>
          <p:cNvSpPr/>
          <p:nvPr/>
        </p:nvSpPr>
        <p:spPr>
          <a:xfrm>
            <a:off x="6023283" y="2256344"/>
            <a:ext cx="497337" cy="497337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108000" tIns="108000" rIns="108000" bIns="108000" rtlCol="0" anchor="ctr"/>
          <a:lstStyle/>
          <a:p>
            <a:pPr algn="ctr"/>
            <a:endParaRPr lang="en-GB" sz="90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1" name="Oval 70"/>
          <p:cNvSpPr/>
          <p:nvPr/>
        </p:nvSpPr>
        <p:spPr>
          <a:xfrm>
            <a:off x="6023284" y="2912177"/>
            <a:ext cx="497337" cy="497337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108000" tIns="108000" rIns="108000" bIns="108000" rtlCol="0" anchor="ctr"/>
          <a:lstStyle/>
          <a:p>
            <a:pPr algn="ctr"/>
            <a:endParaRPr lang="en-GB" sz="90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73" name="Straight Connector 72"/>
          <p:cNvCxnSpPr>
            <a:stCxn id="47" idx="6"/>
            <a:endCxn id="69" idx="2"/>
          </p:cNvCxnSpPr>
          <p:nvPr/>
        </p:nvCxnSpPr>
        <p:spPr bwMode="gray">
          <a:xfrm>
            <a:off x="5309426" y="1926021"/>
            <a:ext cx="71385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>
            <a:stCxn id="47" idx="6"/>
            <a:endCxn id="70" idx="2"/>
          </p:cNvCxnSpPr>
          <p:nvPr/>
        </p:nvCxnSpPr>
        <p:spPr bwMode="gray">
          <a:xfrm>
            <a:off x="5309426" y="1926021"/>
            <a:ext cx="713857" cy="5789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>
            <a:stCxn id="47" idx="6"/>
            <a:endCxn id="71" idx="2"/>
          </p:cNvCxnSpPr>
          <p:nvPr/>
        </p:nvCxnSpPr>
        <p:spPr bwMode="gray">
          <a:xfrm>
            <a:off x="5309426" y="1926021"/>
            <a:ext cx="713858" cy="123482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>
            <a:stCxn id="48" idx="6"/>
            <a:endCxn id="69" idx="2"/>
          </p:cNvCxnSpPr>
          <p:nvPr/>
        </p:nvCxnSpPr>
        <p:spPr bwMode="gray">
          <a:xfrm flipV="1">
            <a:off x="5309425" y="1926021"/>
            <a:ext cx="713859" cy="61644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>
            <a:stCxn id="48" idx="6"/>
            <a:endCxn id="70" idx="2"/>
          </p:cNvCxnSpPr>
          <p:nvPr/>
        </p:nvCxnSpPr>
        <p:spPr bwMode="gray">
          <a:xfrm flipV="1">
            <a:off x="5309425" y="2505013"/>
            <a:ext cx="713858" cy="3745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>
            <a:stCxn id="48" idx="6"/>
            <a:endCxn id="71" idx="2"/>
          </p:cNvCxnSpPr>
          <p:nvPr/>
        </p:nvCxnSpPr>
        <p:spPr bwMode="gray">
          <a:xfrm>
            <a:off x="5309425" y="2542464"/>
            <a:ext cx="713859" cy="61838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>
            <a:stCxn id="19" idx="6"/>
            <a:endCxn id="47" idx="2"/>
          </p:cNvCxnSpPr>
          <p:nvPr/>
        </p:nvCxnSpPr>
        <p:spPr bwMode="gray">
          <a:xfrm flipV="1">
            <a:off x="2876265" y="1926021"/>
            <a:ext cx="1935824" cy="1976224"/>
          </a:xfrm>
          <a:prstGeom prst="line">
            <a:avLst/>
          </a:prstGeom>
          <a:ln w="1905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>
            <a:stCxn id="19" idx="6"/>
            <a:endCxn id="48" idx="2"/>
          </p:cNvCxnSpPr>
          <p:nvPr/>
        </p:nvCxnSpPr>
        <p:spPr bwMode="gray">
          <a:xfrm flipV="1">
            <a:off x="2876265" y="2542464"/>
            <a:ext cx="1935823" cy="1359781"/>
          </a:xfrm>
          <a:prstGeom prst="line">
            <a:avLst/>
          </a:prstGeom>
          <a:ln w="1905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>
            <a:stCxn id="69" idx="2"/>
            <a:endCxn id="19" idx="6"/>
          </p:cNvCxnSpPr>
          <p:nvPr/>
        </p:nvCxnSpPr>
        <p:spPr bwMode="gray">
          <a:xfrm flipH="1">
            <a:off x="2876265" y="1926021"/>
            <a:ext cx="3147019" cy="1976224"/>
          </a:xfrm>
          <a:prstGeom prst="line">
            <a:avLst/>
          </a:prstGeom>
          <a:ln w="1905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>
            <a:stCxn id="70" idx="2"/>
            <a:endCxn id="19" idx="6"/>
          </p:cNvCxnSpPr>
          <p:nvPr/>
        </p:nvCxnSpPr>
        <p:spPr bwMode="gray">
          <a:xfrm flipH="1">
            <a:off x="2876265" y="2505013"/>
            <a:ext cx="3147018" cy="1397232"/>
          </a:xfrm>
          <a:prstGeom prst="line">
            <a:avLst/>
          </a:prstGeom>
          <a:ln w="1905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>
            <a:stCxn id="71" idx="2"/>
            <a:endCxn id="19" idx="6"/>
          </p:cNvCxnSpPr>
          <p:nvPr/>
        </p:nvCxnSpPr>
        <p:spPr bwMode="gray">
          <a:xfrm flipH="1">
            <a:off x="2876265" y="3160846"/>
            <a:ext cx="3147019" cy="741399"/>
          </a:xfrm>
          <a:prstGeom prst="line">
            <a:avLst/>
          </a:prstGeom>
          <a:ln w="1905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998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Neural Network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defTabSz="685800"/>
            <a:fld id="{8859B784-B4DA-46A0-AE05-FF0B2630EAC9}" type="datetime1">
              <a:rPr lang="en-GB" smtClean="0"/>
              <a:t>19/06/2020</a:t>
            </a:fld>
            <a:endParaRPr lang="en-GB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l-PL" dirty="0" smtClean="0">
                <a:solidFill>
                  <a:schemeClr val="accent4"/>
                </a:solidFill>
              </a:rPr>
              <a:t>What’s ANN?</a:t>
            </a:r>
            <a:endParaRPr lang="en-GB" dirty="0" smtClean="0">
              <a:solidFill>
                <a:schemeClr val="accent4"/>
              </a:solidFill>
            </a:endParaRPr>
          </a:p>
          <a:p>
            <a:endParaRPr lang="en-GB" dirty="0" smtClean="0">
              <a:solidFill>
                <a:schemeClr val="accent4"/>
              </a:solidFill>
            </a:endParaRPr>
          </a:p>
          <a:p>
            <a:endParaRPr lang="en-GB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4294967295"/>
          </p:nvPr>
        </p:nvSpPr>
        <p:spPr>
          <a:xfrm>
            <a:off x="2579688" y="109080"/>
            <a:ext cx="720725" cy="249238"/>
          </a:xfrm>
        </p:spPr>
        <p:txBody>
          <a:bodyPr/>
          <a:lstStyle/>
          <a:p>
            <a:r>
              <a:rPr lang="en-GB" dirty="0"/>
              <a:t>Artificial neural networks </a:t>
            </a:r>
            <a:r>
              <a:rPr lang="pl-PL" dirty="0"/>
              <a:t>101</a:t>
            </a:r>
          </a:p>
        </p:txBody>
      </p:sp>
      <p:sp>
        <p:nvSpPr>
          <p:cNvPr id="11" name="Oval 10"/>
          <p:cNvSpPr/>
          <p:nvPr/>
        </p:nvSpPr>
        <p:spPr>
          <a:xfrm>
            <a:off x="2382885" y="2152864"/>
            <a:ext cx="493381" cy="493381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108000" tIns="108000" rIns="108000" bIns="108000" rtlCol="0" anchor="ctr"/>
          <a:lstStyle/>
          <a:p>
            <a:pPr algn="ctr"/>
            <a:endParaRPr lang="en-GB" sz="90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Oval 11"/>
          <p:cNvSpPr/>
          <p:nvPr/>
        </p:nvSpPr>
        <p:spPr>
          <a:xfrm>
            <a:off x="2382885" y="2783920"/>
            <a:ext cx="493381" cy="493381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108000" tIns="108000" rIns="108000" bIns="108000" rtlCol="0" anchor="ctr"/>
          <a:lstStyle/>
          <a:p>
            <a:pPr algn="ctr"/>
            <a:endParaRPr lang="en-GB" sz="90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Oval 12"/>
          <p:cNvSpPr/>
          <p:nvPr/>
        </p:nvSpPr>
        <p:spPr>
          <a:xfrm>
            <a:off x="2382885" y="3401338"/>
            <a:ext cx="493381" cy="493381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108000" tIns="108000" rIns="108000" bIns="108000" rtlCol="0" anchor="ctr"/>
          <a:lstStyle/>
          <a:p>
            <a:pPr algn="ctr"/>
            <a:endParaRPr lang="en-GB" sz="90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Oval 13"/>
          <p:cNvSpPr/>
          <p:nvPr/>
        </p:nvSpPr>
        <p:spPr>
          <a:xfrm>
            <a:off x="3600894" y="2148952"/>
            <a:ext cx="497337" cy="497337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108000" tIns="108000" rIns="108000" bIns="108000" rtlCol="0" anchor="ctr"/>
          <a:lstStyle/>
          <a:p>
            <a:pPr algn="ctr"/>
            <a:endParaRPr lang="en-GB" sz="90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15" name="Straight Connector 14"/>
          <p:cNvCxnSpPr>
            <a:stCxn id="11" idx="6"/>
            <a:endCxn id="14" idx="2"/>
          </p:cNvCxnSpPr>
          <p:nvPr/>
        </p:nvCxnSpPr>
        <p:spPr bwMode="gray">
          <a:xfrm flipV="1">
            <a:off x="2876266" y="2397621"/>
            <a:ext cx="724628" cy="19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12" idx="6"/>
            <a:endCxn id="14" idx="2"/>
          </p:cNvCxnSpPr>
          <p:nvPr/>
        </p:nvCxnSpPr>
        <p:spPr bwMode="gray">
          <a:xfrm flipV="1">
            <a:off x="2876266" y="2397621"/>
            <a:ext cx="724628" cy="63299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13" idx="6"/>
            <a:endCxn id="14" idx="2"/>
          </p:cNvCxnSpPr>
          <p:nvPr/>
        </p:nvCxnSpPr>
        <p:spPr bwMode="gray">
          <a:xfrm flipV="1">
            <a:off x="2876266" y="2397621"/>
            <a:ext cx="724628" cy="125040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Snip Diagonal Corner Rectangle 26"/>
          <p:cNvSpPr/>
          <p:nvPr/>
        </p:nvSpPr>
        <p:spPr>
          <a:xfrm>
            <a:off x="2188517" y="1680428"/>
            <a:ext cx="853988" cy="393857"/>
          </a:xfrm>
          <a:prstGeom prst="snip2Diag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08000" tIns="108000" rIns="108000" bIns="108000" rtlCol="0" anchor="ctr"/>
          <a:lstStyle/>
          <a:p>
            <a:pPr algn="ctr"/>
            <a:r>
              <a:rPr lang="pl-PL" sz="1200" dirty="0">
                <a:solidFill>
                  <a:schemeClr val="tx1"/>
                </a:solidFill>
              </a:rPr>
              <a:t>i</a:t>
            </a:r>
            <a:r>
              <a:rPr lang="pl-PL" sz="1200" dirty="0" smtClean="0">
                <a:solidFill>
                  <a:schemeClr val="tx1"/>
                </a:solidFill>
              </a:rPr>
              <a:t>nput layer</a:t>
            </a:r>
          </a:p>
        </p:txBody>
      </p:sp>
      <p:sp>
        <p:nvSpPr>
          <p:cNvPr id="28" name="Snip Diagonal Corner Rectangle 27"/>
          <p:cNvSpPr/>
          <p:nvPr/>
        </p:nvSpPr>
        <p:spPr>
          <a:xfrm>
            <a:off x="3449911" y="1680429"/>
            <a:ext cx="791389" cy="393857"/>
          </a:xfrm>
          <a:prstGeom prst="snip2Diag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08000" tIns="108000" rIns="108000" bIns="108000" rtlCol="0" anchor="ctr"/>
          <a:lstStyle/>
          <a:p>
            <a:pPr algn="ctr"/>
            <a:r>
              <a:rPr lang="pl-PL" sz="1200" dirty="0" smtClean="0">
                <a:solidFill>
                  <a:schemeClr val="tx1"/>
                </a:solidFill>
              </a:rPr>
              <a:t>hidden layer 1</a:t>
            </a:r>
          </a:p>
        </p:txBody>
      </p:sp>
      <p:sp>
        <p:nvSpPr>
          <p:cNvPr id="32" name="Snip Diagonal Corner Rectangle 31"/>
          <p:cNvSpPr/>
          <p:nvPr/>
        </p:nvSpPr>
        <p:spPr>
          <a:xfrm>
            <a:off x="5913516" y="1677352"/>
            <a:ext cx="732833" cy="393857"/>
          </a:xfrm>
          <a:prstGeom prst="snip2Diag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08000" tIns="108000" rIns="108000" bIns="108000" rtlCol="0" anchor="ctr"/>
          <a:lstStyle/>
          <a:p>
            <a:pPr algn="ctr"/>
            <a:r>
              <a:rPr lang="pl-PL" sz="1200" dirty="0">
                <a:solidFill>
                  <a:schemeClr val="tx1"/>
                </a:solidFill>
              </a:rPr>
              <a:t>o</a:t>
            </a:r>
            <a:r>
              <a:rPr lang="pl-PL" sz="1200" dirty="0" smtClean="0">
                <a:solidFill>
                  <a:schemeClr val="tx1"/>
                </a:solidFill>
              </a:rPr>
              <a:t>utput</a:t>
            </a:r>
          </a:p>
          <a:p>
            <a:pPr algn="ctr"/>
            <a:r>
              <a:rPr lang="pl-PL" sz="1200" dirty="0" smtClean="0">
                <a:solidFill>
                  <a:schemeClr val="tx1"/>
                </a:solidFill>
              </a:rPr>
              <a:t>layer</a:t>
            </a:r>
          </a:p>
        </p:txBody>
      </p:sp>
      <p:sp>
        <p:nvSpPr>
          <p:cNvPr id="46" name="Oval 45"/>
          <p:cNvSpPr/>
          <p:nvPr/>
        </p:nvSpPr>
        <p:spPr>
          <a:xfrm>
            <a:off x="3596938" y="2777646"/>
            <a:ext cx="497337" cy="497337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108000" tIns="108000" rIns="108000" bIns="108000" rtlCol="0" anchor="ctr"/>
          <a:lstStyle/>
          <a:p>
            <a:pPr algn="ctr"/>
            <a:endParaRPr lang="en-GB" sz="90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7" name="Oval 46"/>
          <p:cNvSpPr/>
          <p:nvPr/>
        </p:nvSpPr>
        <p:spPr>
          <a:xfrm>
            <a:off x="4812089" y="2152864"/>
            <a:ext cx="497337" cy="497337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108000" tIns="108000" rIns="108000" bIns="108000" rtlCol="0" anchor="ctr"/>
          <a:lstStyle/>
          <a:p>
            <a:pPr algn="ctr"/>
            <a:endParaRPr lang="en-GB" sz="90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8" name="Oval 47"/>
          <p:cNvSpPr/>
          <p:nvPr/>
        </p:nvSpPr>
        <p:spPr>
          <a:xfrm>
            <a:off x="4812088" y="2769307"/>
            <a:ext cx="497337" cy="497337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108000" tIns="108000" rIns="108000" bIns="108000" rtlCol="0" anchor="ctr"/>
          <a:lstStyle/>
          <a:p>
            <a:pPr algn="ctr"/>
            <a:endParaRPr lang="en-GB" sz="900" b="1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9" name="Snip Diagonal Corner Rectangle 48"/>
          <p:cNvSpPr/>
          <p:nvPr/>
        </p:nvSpPr>
        <p:spPr>
          <a:xfrm>
            <a:off x="4714721" y="1677353"/>
            <a:ext cx="791389" cy="393857"/>
          </a:xfrm>
          <a:prstGeom prst="snip2Diag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08000" tIns="108000" rIns="108000" bIns="108000" rtlCol="0" anchor="ctr"/>
          <a:lstStyle/>
          <a:p>
            <a:pPr algn="ctr"/>
            <a:r>
              <a:rPr lang="pl-PL" sz="1200" dirty="0" smtClean="0">
                <a:solidFill>
                  <a:schemeClr val="tx1"/>
                </a:solidFill>
              </a:rPr>
              <a:t>hidden layer 2</a:t>
            </a:r>
          </a:p>
        </p:txBody>
      </p:sp>
      <p:cxnSp>
        <p:nvCxnSpPr>
          <p:cNvPr id="51" name="Straight Connector 50"/>
          <p:cNvCxnSpPr>
            <a:stCxn id="11" idx="6"/>
            <a:endCxn id="46" idx="2"/>
          </p:cNvCxnSpPr>
          <p:nvPr/>
        </p:nvCxnSpPr>
        <p:spPr bwMode="gray">
          <a:xfrm>
            <a:off x="2876266" y="2399555"/>
            <a:ext cx="720672" cy="62676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>
            <a:stCxn id="13" idx="6"/>
            <a:endCxn id="46" idx="2"/>
          </p:cNvCxnSpPr>
          <p:nvPr/>
        </p:nvCxnSpPr>
        <p:spPr bwMode="gray">
          <a:xfrm flipV="1">
            <a:off x="2876266" y="3026315"/>
            <a:ext cx="720672" cy="62171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>
            <a:stCxn id="12" idx="6"/>
            <a:endCxn id="46" idx="2"/>
          </p:cNvCxnSpPr>
          <p:nvPr/>
        </p:nvCxnSpPr>
        <p:spPr bwMode="gray">
          <a:xfrm flipV="1">
            <a:off x="2876266" y="3026315"/>
            <a:ext cx="720672" cy="429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14" idx="6"/>
            <a:endCxn id="47" idx="2"/>
          </p:cNvCxnSpPr>
          <p:nvPr/>
        </p:nvCxnSpPr>
        <p:spPr bwMode="gray">
          <a:xfrm>
            <a:off x="4098231" y="2397621"/>
            <a:ext cx="713858" cy="391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>
            <a:stCxn id="46" idx="6"/>
            <a:endCxn id="48" idx="2"/>
          </p:cNvCxnSpPr>
          <p:nvPr/>
        </p:nvCxnSpPr>
        <p:spPr bwMode="gray">
          <a:xfrm flipV="1">
            <a:off x="4094275" y="3017976"/>
            <a:ext cx="717813" cy="833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>
            <a:stCxn id="14" idx="6"/>
            <a:endCxn id="48" idx="2"/>
          </p:cNvCxnSpPr>
          <p:nvPr/>
        </p:nvCxnSpPr>
        <p:spPr bwMode="gray">
          <a:xfrm>
            <a:off x="4098231" y="2397621"/>
            <a:ext cx="713857" cy="62035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>
            <a:stCxn id="47" idx="2"/>
            <a:endCxn id="46" idx="6"/>
          </p:cNvCxnSpPr>
          <p:nvPr/>
        </p:nvCxnSpPr>
        <p:spPr bwMode="gray">
          <a:xfrm flipH="1">
            <a:off x="4094275" y="2401533"/>
            <a:ext cx="717814" cy="62478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Oval 68"/>
          <p:cNvSpPr/>
          <p:nvPr/>
        </p:nvSpPr>
        <p:spPr>
          <a:xfrm>
            <a:off x="6023284" y="2152864"/>
            <a:ext cx="497337" cy="497337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108000" tIns="108000" rIns="108000" bIns="108000" rtlCol="0" anchor="ctr"/>
          <a:lstStyle/>
          <a:p>
            <a:pPr algn="ctr"/>
            <a:endParaRPr lang="en-GB" sz="90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0" name="Oval 69"/>
          <p:cNvSpPr/>
          <p:nvPr/>
        </p:nvSpPr>
        <p:spPr>
          <a:xfrm>
            <a:off x="6023283" y="2731856"/>
            <a:ext cx="497337" cy="497337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108000" tIns="108000" rIns="108000" bIns="108000" rtlCol="0" anchor="ctr"/>
          <a:lstStyle/>
          <a:p>
            <a:pPr algn="ctr"/>
            <a:endParaRPr lang="en-GB" sz="90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1" name="Oval 70"/>
          <p:cNvSpPr/>
          <p:nvPr/>
        </p:nvSpPr>
        <p:spPr>
          <a:xfrm>
            <a:off x="6023284" y="3387689"/>
            <a:ext cx="497337" cy="497337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108000" tIns="108000" rIns="108000" bIns="108000" rtlCol="0" anchor="ctr"/>
          <a:lstStyle/>
          <a:p>
            <a:pPr algn="ctr"/>
            <a:endParaRPr lang="en-GB" sz="90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73" name="Straight Connector 72"/>
          <p:cNvCxnSpPr>
            <a:stCxn id="47" idx="6"/>
            <a:endCxn id="69" idx="2"/>
          </p:cNvCxnSpPr>
          <p:nvPr/>
        </p:nvCxnSpPr>
        <p:spPr bwMode="gray">
          <a:xfrm>
            <a:off x="5309426" y="2401533"/>
            <a:ext cx="71385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>
            <a:stCxn id="47" idx="6"/>
            <a:endCxn id="70" idx="2"/>
          </p:cNvCxnSpPr>
          <p:nvPr/>
        </p:nvCxnSpPr>
        <p:spPr bwMode="gray">
          <a:xfrm>
            <a:off x="5309426" y="2401533"/>
            <a:ext cx="713857" cy="5789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>
            <a:stCxn id="47" idx="6"/>
            <a:endCxn id="71" idx="2"/>
          </p:cNvCxnSpPr>
          <p:nvPr/>
        </p:nvCxnSpPr>
        <p:spPr bwMode="gray">
          <a:xfrm>
            <a:off x="5309426" y="2401533"/>
            <a:ext cx="713858" cy="123482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>
            <a:stCxn id="48" idx="6"/>
            <a:endCxn id="69" idx="2"/>
          </p:cNvCxnSpPr>
          <p:nvPr/>
        </p:nvCxnSpPr>
        <p:spPr bwMode="gray">
          <a:xfrm flipV="1">
            <a:off x="5309425" y="2401533"/>
            <a:ext cx="713859" cy="61644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>
            <a:stCxn id="48" idx="6"/>
            <a:endCxn id="70" idx="2"/>
          </p:cNvCxnSpPr>
          <p:nvPr/>
        </p:nvCxnSpPr>
        <p:spPr bwMode="gray">
          <a:xfrm flipV="1">
            <a:off x="5309425" y="2980525"/>
            <a:ext cx="713858" cy="3745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>
            <a:stCxn id="48" idx="6"/>
            <a:endCxn id="71" idx="2"/>
          </p:cNvCxnSpPr>
          <p:nvPr/>
        </p:nvCxnSpPr>
        <p:spPr bwMode="gray">
          <a:xfrm>
            <a:off x="5309425" y="3017976"/>
            <a:ext cx="713859" cy="61838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2705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Neural Network Architecture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defTabSz="685800"/>
            <a:fld id="{8859B784-B4DA-46A0-AE05-FF0B2630EAC9}" type="datetime1">
              <a:rPr lang="en-GB" smtClean="0"/>
              <a:t>19/06/2020</a:t>
            </a:fld>
            <a:endParaRPr lang="en-GB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l-PL" dirty="0" smtClean="0">
                <a:solidFill>
                  <a:schemeClr val="accent4"/>
                </a:solidFill>
              </a:rPr>
              <a:t>What’s ANN?</a:t>
            </a:r>
            <a:endParaRPr lang="en-GB" dirty="0" smtClean="0">
              <a:solidFill>
                <a:schemeClr val="accent4"/>
              </a:solidFill>
            </a:endParaRPr>
          </a:p>
          <a:p>
            <a:endParaRPr lang="en-GB" dirty="0" smtClean="0">
              <a:solidFill>
                <a:schemeClr val="accent4"/>
              </a:solidFill>
            </a:endParaRPr>
          </a:p>
          <a:p>
            <a:endParaRPr lang="en-GB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4294967295"/>
          </p:nvPr>
        </p:nvSpPr>
        <p:spPr>
          <a:xfrm>
            <a:off x="2579688" y="109080"/>
            <a:ext cx="720725" cy="249238"/>
          </a:xfrm>
        </p:spPr>
        <p:txBody>
          <a:bodyPr/>
          <a:lstStyle/>
          <a:p>
            <a:r>
              <a:rPr lang="en-GB" dirty="0"/>
              <a:t>Artificial neural networks </a:t>
            </a:r>
            <a:r>
              <a:rPr lang="pl-PL" dirty="0"/>
              <a:t>101</a:t>
            </a:r>
          </a:p>
        </p:txBody>
      </p:sp>
      <p:sp>
        <p:nvSpPr>
          <p:cNvPr id="38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978101" y="1661019"/>
            <a:ext cx="6860513" cy="1535837"/>
          </a:xfrm>
        </p:spPr>
        <p:txBody>
          <a:bodyPr/>
          <a:lstStyle/>
          <a:p>
            <a:r>
              <a:rPr lang="pl-PL" dirty="0" smtClean="0"/>
              <a:t>Number of neurons in input/output layer are mostly dictated by solved problem</a:t>
            </a:r>
          </a:p>
          <a:p>
            <a:r>
              <a:rPr lang="pl-PL" dirty="0" smtClean="0"/>
              <a:t>Number of layers, neurons in layers as well as activation functions can be adjasted</a:t>
            </a:r>
          </a:p>
          <a:p>
            <a:r>
              <a:rPr lang="pl-PL" dirty="0" smtClean="0"/>
              <a:t>Another thing to tinker are meta parameters</a:t>
            </a:r>
          </a:p>
          <a:p>
            <a:r>
              <a:rPr lang="pl-PL" dirty="0" smtClean="0"/>
              <a:t>By convience usually each layer is fully contected to previous one and all neurons in single layer have common activation function</a:t>
            </a:r>
          </a:p>
          <a:p>
            <a:r>
              <a:rPr lang="pl-PL" dirty="0" smtClean="0"/>
              <a:t>One can easily imagine network created with diffrent rules</a:t>
            </a:r>
            <a:endParaRPr lang="pl-PL" dirty="0"/>
          </a:p>
        </p:txBody>
      </p:sp>
      <p:grpSp>
        <p:nvGrpSpPr>
          <p:cNvPr id="5" name="Group 4"/>
          <p:cNvGrpSpPr/>
          <p:nvPr/>
        </p:nvGrpSpPr>
        <p:grpSpPr>
          <a:xfrm>
            <a:off x="5189408" y="3196856"/>
            <a:ext cx="3546084" cy="1619440"/>
            <a:chOff x="2188517" y="1677352"/>
            <a:chExt cx="4457832" cy="2217367"/>
          </a:xfrm>
        </p:grpSpPr>
        <p:sp>
          <p:nvSpPr>
            <p:cNvPr id="39" name="Oval 38"/>
            <p:cNvSpPr/>
            <p:nvPr/>
          </p:nvSpPr>
          <p:spPr>
            <a:xfrm>
              <a:off x="2382885" y="2152864"/>
              <a:ext cx="493381" cy="493381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en-GB" sz="1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40" name="Oval 39"/>
            <p:cNvSpPr/>
            <p:nvPr/>
          </p:nvSpPr>
          <p:spPr>
            <a:xfrm>
              <a:off x="2382885" y="2783920"/>
              <a:ext cx="493381" cy="493381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en-GB" sz="1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41" name="Oval 40"/>
            <p:cNvSpPr/>
            <p:nvPr/>
          </p:nvSpPr>
          <p:spPr>
            <a:xfrm>
              <a:off x="2382885" y="3401338"/>
              <a:ext cx="493381" cy="493381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en-GB" sz="1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42" name="Oval 41"/>
            <p:cNvSpPr/>
            <p:nvPr/>
          </p:nvSpPr>
          <p:spPr>
            <a:xfrm>
              <a:off x="3600894" y="2148952"/>
              <a:ext cx="497337" cy="497337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en-GB" sz="1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cxnSp>
          <p:nvCxnSpPr>
            <p:cNvPr id="43" name="Straight Connector 42"/>
            <p:cNvCxnSpPr>
              <a:stCxn id="39" idx="6"/>
              <a:endCxn id="42" idx="2"/>
            </p:cNvCxnSpPr>
            <p:nvPr/>
          </p:nvCxnSpPr>
          <p:spPr bwMode="gray">
            <a:xfrm flipV="1">
              <a:off x="2876266" y="2397621"/>
              <a:ext cx="724628" cy="193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>
              <a:stCxn id="40" idx="6"/>
              <a:endCxn id="42" idx="2"/>
            </p:cNvCxnSpPr>
            <p:nvPr/>
          </p:nvCxnSpPr>
          <p:spPr bwMode="gray">
            <a:xfrm flipV="1">
              <a:off x="2876266" y="2397621"/>
              <a:ext cx="724628" cy="63299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>
              <a:stCxn id="41" idx="6"/>
              <a:endCxn id="42" idx="2"/>
            </p:cNvCxnSpPr>
            <p:nvPr/>
          </p:nvCxnSpPr>
          <p:spPr bwMode="gray">
            <a:xfrm flipV="1">
              <a:off x="2876266" y="2397621"/>
              <a:ext cx="724628" cy="12504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Snip Diagonal Corner Rectangle 49"/>
            <p:cNvSpPr/>
            <p:nvPr/>
          </p:nvSpPr>
          <p:spPr>
            <a:xfrm>
              <a:off x="2188517" y="1680428"/>
              <a:ext cx="853988" cy="393857"/>
            </a:xfrm>
            <a:prstGeom prst="snip2Diag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r>
                <a:rPr lang="pl-PL" sz="400" dirty="0">
                  <a:solidFill>
                    <a:schemeClr val="tx1"/>
                  </a:solidFill>
                </a:rPr>
                <a:t>i</a:t>
              </a:r>
              <a:r>
                <a:rPr lang="pl-PL" sz="400" dirty="0" smtClean="0">
                  <a:solidFill>
                    <a:schemeClr val="tx1"/>
                  </a:solidFill>
                </a:rPr>
                <a:t>nput layer</a:t>
              </a:r>
            </a:p>
          </p:txBody>
        </p:sp>
        <p:sp>
          <p:nvSpPr>
            <p:cNvPr id="52" name="Snip Diagonal Corner Rectangle 51"/>
            <p:cNvSpPr/>
            <p:nvPr/>
          </p:nvSpPr>
          <p:spPr>
            <a:xfrm>
              <a:off x="3449911" y="1680429"/>
              <a:ext cx="791389" cy="393857"/>
            </a:xfrm>
            <a:prstGeom prst="snip2Diag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r>
                <a:rPr lang="pl-PL" sz="400" dirty="0" smtClean="0">
                  <a:solidFill>
                    <a:schemeClr val="tx1"/>
                  </a:solidFill>
                </a:rPr>
                <a:t>hidden layer 1</a:t>
              </a:r>
            </a:p>
          </p:txBody>
        </p:sp>
        <p:sp>
          <p:nvSpPr>
            <p:cNvPr id="54" name="Snip Diagonal Corner Rectangle 53"/>
            <p:cNvSpPr/>
            <p:nvPr/>
          </p:nvSpPr>
          <p:spPr>
            <a:xfrm>
              <a:off x="5913516" y="1677352"/>
              <a:ext cx="732833" cy="393857"/>
            </a:xfrm>
            <a:prstGeom prst="snip2Diag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r>
                <a:rPr lang="pl-PL" sz="400" dirty="0">
                  <a:solidFill>
                    <a:schemeClr val="tx1"/>
                  </a:solidFill>
                </a:rPr>
                <a:t>o</a:t>
              </a:r>
              <a:r>
                <a:rPr lang="pl-PL" sz="400" dirty="0" smtClean="0">
                  <a:solidFill>
                    <a:schemeClr val="tx1"/>
                  </a:solidFill>
                </a:rPr>
                <a:t>utput</a:t>
              </a:r>
            </a:p>
            <a:p>
              <a:pPr algn="ctr"/>
              <a:r>
                <a:rPr lang="pl-PL" sz="400" dirty="0" smtClean="0">
                  <a:solidFill>
                    <a:schemeClr val="tx1"/>
                  </a:solidFill>
                </a:rPr>
                <a:t>layer</a:t>
              </a:r>
            </a:p>
          </p:txBody>
        </p:sp>
        <p:sp>
          <p:nvSpPr>
            <p:cNvPr id="56" name="Oval 55"/>
            <p:cNvSpPr/>
            <p:nvPr/>
          </p:nvSpPr>
          <p:spPr>
            <a:xfrm>
              <a:off x="3596938" y="2777646"/>
              <a:ext cx="497337" cy="497337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en-GB" sz="1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57" name="Oval 56"/>
            <p:cNvSpPr/>
            <p:nvPr/>
          </p:nvSpPr>
          <p:spPr>
            <a:xfrm>
              <a:off x="4812089" y="2152864"/>
              <a:ext cx="497337" cy="497337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en-GB" sz="1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58" name="Oval 57"/>
            <p:cNvSpPr/>
            <p:nvPr/>
          </p:nvSpPr>
          <p:spPr>
            <a:xfrm>
              <a:off x="4812088" y="2769307"/>
              <a:ext cx="497337" cy="497337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en-GB" sz="100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60" name="Snip Diagonal Corner Rectangle 59"/>
            <p:cNvSpPr/>
            <p:nvPr/>
          </p:nvSpPr>
          <p:spPr>
            <a:xfrm>
              <a:off x="4714721" y="1677353"/>
              <a:ext cx="791389" cy="393857"/>
            </a:xfrm>
            <a:prstGeom prst="snip2Diag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r>
                <a:rPr lang="pl-PL" sz="400" dirty="0" smtClean="0">
                  <a:solidFill>
                    <a:schemeClr val="tx1"/>
                  </a:solidFill>
                </a:rPr>
                <a:t>hidden layer 2</a:t>
              </a:r>
            </a:p>
          </p:txBody>
        </p:sp>
        <p:cxnSp>
          <p:nvCxnSpPr>
            <p:cNvPr id="61" name="Straight Connector 60"/>
            <p:cNvCxnSpPr>
              <a:stCxn id="39" idx="6"/>
              <a:endCxn id="56" idx="2"/>
            </p:cNvCxnSpPr>
            <p:nvPr/>
          </p:nvCxnSpPr>
          <p:spPr bwMode="gray">
            <a:xfrm>
              <a:off x="2876266" y="2399555"/>
              <a:ext cx="720672" cy="62676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>
              <a:stCxn id="41" idx="6"/>
              <a:endCxn id="56" idx="2"/>
            </p:cNvCxnSpPr>
            <p:nvPr/>
          </p:nvCxnSpPr>
          <p:spPr bwMode="gray">
            <a:xfrm flipV="1">
              <a:off x="2876266" y="3026315"/>
              <a:ext cx="720672" cy="62171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>
              <a:stCxn id="40" idx="6"/>
              <a:endCxn id="56" idx="2"/>
            </p:cNvCxnSpPr>
            <p:nvPr/>
          </p:nvCxnSpPr>
          <p:spPr bwMode="gray">
            <a:xfrm flipV="1">
              <a:off x="2876266" y="3026315"/>
              <a:ext cx="720672" cy="429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>
              <a:stCxn id="42" idx="6"/>
              <a:endCxn id="57" idx="2"/>
            </p:cNvCxnSpPr>
            <p:nvPr/>
          </p:nvCxnSpPr>
          <p:spPr bwMode="gray">
            <a:xfrm>
              <a:off x="4098231" y="2397621"/>
              <a:ext cx="713858" cy="391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>
              <a:stCxn id="56" idx="6"/>
              <a:endCxn id="58" idx="2"/>
            </p:cNvCxnSpPr>
            <p:nvPr/>
          </p:nvCxnSpPr>
          <p:spPr bwMode="gray">
            <a:xfrm flipV="1">
              <a:off x="4094275" y="3017976"/>
              <a:ext cx="717813" cy="833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>
              <a:stCxn id="42" idx="6"/>
              <a:endCxn id="58" idx="2"/>
            </p:cNvCxnSpPr>
            <p:nvPr/>
          </p:nvCxnSpPr>
          <p:spPr bwMode="gray">
            <a:xfrm>
              <a:off x="4098231" y="2397621"/>
              <a:ext cx="713857" cy="62035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>
              <a:stCxn id="57" idx="2"/>
              <a:endCxn id="56" idx="6"/>
            </p:cNvCxnSpPr>
            <p:nvPr/>
          </p:nvCxnSpPr>
          <p:spPr bwMode="gray">
            <a:xfrm flipH="1">
              <a:off x="4094275" y="2401533"/>
              <a:ext cx="717814" cy="62478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Oval 75"/>
            <p:cNvSpPr/>
            <p:nvPr/>
          </p:nvSpPr>
          <p:spPr>
            <a:xfrm>
              <a:off x="6023284" y="2152864"/>
              <a:ext cx="497337" cy="497337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en-GB" sz="1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78" name="Oval 77"/>
            <p:cNvSpPr/>
            <p:nvPr/>
          </p:nvSpPr>
          <p:spPr>
            <a:xfrm>
              <a:off x="6023283" y="2731856"/>
              <a:ext cx="497337" cy="497337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en-GB" sz="1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80" name="Oval 79"/>
            <p:cNvSpPr/>
            <p:nvPr/>
          </p:nvSpPr>
          <p:spPr>
            <a:xfrm>
              <a:off x="6023284" y="3387689"/>
              <a:ext cx="497337" cy="497337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en-GB" sz="1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cxnSp>
          <p:nvCxnSpPr>
            <p:cNvPr id="82" name="Straight Connector 81"/>
            <p:cNvCxnSpPr>
              <a:stCxn id="57" idx="6"/>
              <a:endCxn id="76" idx="2"/>
            </p:cNvCxnSpPr>
            <p:nvPr/>
          </p:nvCxnSpPr>
          <p:spPr bwMode="gray">
            <a:xfrm>
              <a:off x="5309426" y="2401533"/>
              <a:ext cx="713858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>
              <a:stCxn id="57" idx="6"/>
              <a:endCxn id="78" idx="2"/>
            </p:cNvCxnSpPr>
            <p:nvPr/>
          </p:nvCxnSpPr>
          <p:spPr bwMode="gray">
            <a:xfrm>
              <a:off x="5309426" y="2401533"/>
              <a:ext cx="713857" cy="57899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>
              <a:stCxn id="57" idx="6"/>
              <a:endCxn id="80" idx="2"/>
            </p:cNvCxnSpPr>
            <p:nvPr/>
          </p:nvCxnSpPr>
          <p:spPr bwMode="gray">
            <a:xfrm>
              <a:off x="5309426" y="2401533"/>
              <a:ext cx="713858" cy="123482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>
              <a:stCxn id="58" idx="6"/>
              <a:endCxn id="76" idx="2"/>
            </p:cNvCxnSpPr>
            <p:nvPr/>
          </p:nvCxnSpPr>
          <p:spPr bwMode="gray">
            <a:xfrm flipV="1">
              <a:off x="5309425" y="2401533"/>
              <a:ext cx="713859" cy="61644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>
              <a:stCxn id="58" idx="6"/>
              <a:endCxn id="78" idx="2"/>
            </p:cNvCxnSpPr>
            <p:nvPr/>
          </p:nvCxnSpPr>
          <p:spPr bwMode="gray">
            <a:xfrm flipV="1">
              <a:off x="5309425" y="2980525"/>
              <a:ext cx="713858" cy="3745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>
              <a:stCxn id="58" idx="6"/>
              <a:endCxn id="80" idx="2"/>
            </p:cNvCxnSpPr>
            <p:nvPr/>
          </p:nvCxnSpPr>
          <p:spPr bwMode="gray">
            <a:xfrm>
              <a:off x="5309425" y="3017976"/>
              <a:ext cx="713859" cy="61838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27329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 </a:t>
            </a:r>
            <a:r>
              <a:rPr lang="pl-PL" dirty="0" smtClean="0"/>
              <a:t>Neural network types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defTabSz="685800"/>
            <a:fld id="{8859B784-B4DA-46A0-AE05-FF0B2630EAC9}" type="datetime1">
              <a:rPr lang="en-GB" smtClean="0"/>
              <a:t>19/06/2020</a:t>
            </a:fld>
            <a:endParaRPr lang="en-GB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l-PL" dirty="0" smtClean="0">
                <a:solidFill>
                  <a:schemeClr val="accent4"/>
                </a:solidFill>
              </a:rPr>
              <a:t>What’s ANN?</a:t>
            </a:r>
            <a:endParaRPr lang="en-GB" dirty="0" smtClean="0">
              <a:solidFill>
                <a:schemeClr val="accent4"/>
              </a:solidFill>
            </a:endParaRPr>
          </a:p>
          <a:p>
            <a:endParaRPr lang="en-GB" dirty="0" smtClean="0">
              <a:solidFill>
                <a:schemeClr val="accent4"/>
              </a:solidFill>
            </a:endParaRPr>
          </a:p>
          <a:p>
            <a:endParaRPr lang="en-GB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4294967295"/>
          </p:nvPr>
        </p:nvSpPr>
        <p:spPr>
          <a:xfrm>
            <a:off x="2579688" y="109080"/>
            <a:ext cx="720725" cy="249238"/>
          </a:xfrm>
        </p:spPr>
        <p:txBody>
          <a:bodyPr/>
          <a:lstStyle/>
          <a:p>
            <a:r>
              <a:rPr lang="en-GB" dirty="0"/>
              <a:t>Artificial neural networks </a:t>
            </a:r>
            <a:r>
              <a:rPr lang="pl-PL" dirty="0"/>
              <a:t>101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978101" y="1661019"/>
            <a:ext cx="2393749" cy="2885756"/>
          </a:xfrm>
        </p:spPr>
        <p:txBody>
          <a:bodyPr/>
          <a:lstStyle/>
          <a:p>
            <a:r>
              <a:rPr lang="pl-PL" dirty="0" smtClean="0"/>
              <a:t>Feedforward</a:t>
            </a:r>
          </a:p>
          <a:p>
            <a:endParaRPr lang="pl-PL" dirty="0" smtClean="0"/>
          </a:p>
          <a:p>
            <a:r>
              <a:rPr lang="en-GB" dirty="0"/>
              <a:t>Recurrent</a:t>
            </a:r>
          </a:p>
          <a:p>
            <a:endParaRPr lang="pl-PL" dirty="0" smtClean="0"/>
          </a:p>
          <a:p>
            <a:r>
              <a:rPr lang="pl-PL" dirty="0" smtClean="0"/>
              <a:t>Convolutional</a:t>
            </a:r>
          </a:p>
          <a:p>
            <a:endParaRPr lang="pl-PL" dirty="0" smtClean="0"/>
          </a:p>
          <a:p>
            <a:r>
              <a:rPr lang="pl-PL" dirty="0"/>
              <a:t>Self organizing map</a:t>
            </a:r>
            <a:endParaRPr lang="pl-PL" dirty="0" smtClean="0"/>
          </a:p>
        </p:txBody>
      </p:sp>
    </p:spTree>
    <p:extLst>
      <p:ext uri="{BB962C8B-B14F-4D97-AF65-F5344CB8AC3E}">
        <p14:creationId xmlns:p14="http://schemas.microsoft.com/office/powerpoint/2010/main" val="1485882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defTabSz="685800"/>
            <a:fld id="{47454CA1-7487-4C96-A3FB-BB48F2EF4CA4}" type="datetime1">
              <a:rPr lang="en-GB" smtClean="0"/>
              <a:t>19/06/2020</a:t>
            </a:fld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1464299" y="984654"/>
            <a:ext cx="2685670" cy="3293209"/>
          </a:xfrm>
        </p:spPr>
        <p:txBody>
          <a:bodyPr/>
          <a:lstStyle/>
          <a:p>
            <a:r>
              <a:rPr lang="pl-PL" dirty="0" smtClean="0"/>
              <a:t>Why ANN?</a:t>
            </a:r>
          </a:p>
          <a:p>
            <a:r>
              <a:rPr lang="pl-PL" dirty="0" smtClean="0"/>
              <a:t>What’s ANN?</a:t>
            </a:r>
          </a:p>
          <a:p>
            <a:r>
              <a:rPr lang="pl-PL" dirty="0" smtClean="0"/>
              <a:t>Task</a:t>
            </a:r>
          </a:p>
          <a:p>
            <a:r>
              <a:rPr lang="pl-PL" dirty="0"/>
              <a:t>Gradient </a:t>
            </a:r>
            <a:r>
              <a:rPr lang="pl-PL" dirty="0" smtClean="0"/>
              <a:t>descent</a:t>
            </a:r>
          </a:p>
          <a:p>
            <a:r>
              <a:rPr lang="pl-PL" dirty="0" smtClean="0"/>
              <a:t>Backpropagation</a:t>
            </a:r>
          </a:p>
          <a:p>
            <a:r>
              <a:rPr lang="pl-PL" dirty="0" smtClean="0"/>
              <a:t>Deep Learning</a:t>
            </a:r>
          </a:p>
          <a:p>
            <a:r>
              <a:rPr lang="pl-PL" dirty="0" smtClean="0"/>
              <a:t>Pros and Cons</a:t>
            </a:r>
          </a:p>
          <a:p>
            <a:r>
              <a:rPr lang="pl-PL" dirty="0" smtClean="0"/>
              <a:t>Further read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GB" dirty="0"/>
              <a:t>Artificial neural networks </a:t>
            </a:r>
            <a:r>
              <a:rPr lang="pl-PL" dirty="0"/>
              <a:t>101</a:t>
            </a:r>
            <a:endParaRPr lang="pl-PL" dirty="0" smtClean="0"/>
          </a:p>
        </p:txBody>
      </p:sp>
      <p:sp>
        <p:nvSpPr>
          <p:cNvPr id="6" name="Text Placeholder 2"/>
          <p:cNvSpPr txBox="1">
            <a:spLocks/>
          </p:cNvSpPr>
          <p:nvPr/>
        </p:nvSpPr>
        <p:spPr>
          <a:xfrm>
            <a:off x="5796813" y="2113789"/>
            <a:ext cx="2685670" cy="113877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marL="358775" marR="0" indent="-358775" algn="l" defTabSz="685800" rtl="0" eaLnBrk="1" fontAlgn="base" latinLnBrk="0" hangingPunct="1">
              <a:lnSpc>
                <a:spcPct val="90000"/>
              </a:lnSpc>
              <a:spcBef>
                <a:spcPts val="1200"/>
              </a:spcBef>
              <a:spcAft>
                <a:spcPct val="0"/>
              </a:spcAft>
              <a:buClr>
                <a:srgbClr val="000000"/>
              </a:buClr>
              <a:buSzTx/>
              <a:buFont typeface="+mj-lt"/>
              <a:buAutoNum type="arabicPeriod"/>
              <a:tabLst/>
              <a:defRPr lang="de-DE" sz="2000" b="1" kern="1200" baseline="0">
                <a:solidFill>
                  <a:schemeClr val="tx1"/>
                </a:solidFill>
                <a:latin typeface="+mn-lt"/>
                <a:ea typeface="Geneva" pitchFamily="-128" charset="-128"/>
                <a:cs typeface="+mn-cs"/>
              </a:defRPr>
            </a:lvl1pPr>
            <a:lvl2pPr marL="541338" marR="0" indent="-182563" algn="l" defTabSz="685800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 lang="de-DE" sz="1200" b="0" kern="1200">
                <a:solidFill>
                  <a:schemeClr val="tx1"/>
                </a:solidFill>
                <a:latin typeface="+mn-lt"/>
                <a:ea typeface="Geneva" pitchFamily="-128" charset="-128"/>
                <a:cs typeface="+mn-cs"/>
              </a:defRPr>
            </a:lvl2pPr>
            <a:lvl3pPr marL="539750" marR="0" indent="-177800" algn="l" defTabSz="685800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 lang="de-DE" sz="1200" b="0" kern="1200" baseline="0" smtClean="0">
                <a:solidFill>
                  <a:schemeClr val="tx1"/>
                </a:solidFill>
                <a:latin typeface="+mn-lt"/>
                <a:ea typeface="Geneva" pitchFamily="-128" charset="-128"/>
                <a:cs typeface="+mn-cs"/>
              </a:defRPr>
            </a:lvl3pPr>
            <a:lvl4pPr marL="717550" marR="0" indent="-177800" algn="l" defTabSz="685800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 lang="de-DE" sz="1200" b="0" kern="1200" smtClean="0">
                <a:solidFill>
                  <a:schemeClr val="tx1"/>
                </a:solidFill>
                <a:latin typeface="+mn-lt"/>
                <a:ea typeface="Geneva" pitchFamily="-128" charset="-128"/>
                <a:cs typeface="+mn-cs"/>
              </a:defRPr>
            </a:lvl4pPr>
            <a:lvl5pPr marL="895350" marR="0" indent="-177800" algn="l" defTabSz="685800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 lang="de-DE" sz="1200" b="0" kern="1200" baseline="0">
                <a:solidFill>
                  <a:schemeClr val="tx1"/>
                </a:solidFill>
                <a:latin typeface="+mn-lt"/>
                <a:ea typeface="Geneva" pitchFamily="-128" charset="-128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b="0" dirty="0" smtClean="0"/>
              <a:t>Exercise </a:t>
            </a:r>
            <a:r>
              <a:rPr lang="pl-PL" dirty="0" smtClean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l-PL" dirty="0" smtClean="0"/>
              <a:t>Iris with Keras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l-PL" dirty="0" smtClean="0"/>
              <a:t>Wine for you</a:t>
            </a:r>
          </a:p>
        </p:txBody>
      </p:sp>
    </p:spTree>
    <p:extLst>
      <p:ext uri="{BB962C8B-B14F-4D97-AF65-F5344CB8AC3E}">
        <p14:creationId xmlns:p14="http://schemas.microsoft.com/office/powerpoint/2010/main" val="1788517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 </a:t>
            </a:r>
            <a:r>
              <a:rPr lang="pl-PL" dirty="0" smtClean="0"/>
              <a:t>Math practice – forward propagation [shorter]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defTabSz="685800"/>
            <a:fld id="{8859B784-B4DA-46A0-AE05-FF0B2630EAC9}" type="datetime1">
              <a:rPr lang="en-GB" smtClean="0"/>
              <a:t>19/06/2020</a:t>
            </a:fld>
            <a:endParaRPr lang="en-GB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l-PL" dirty="0" smtClean="0">
                <a:solidFill>
                  <a:schemeClr val="accent4"/>
                </a:solidFill>
              </a:rPr>
              <a:t>What’s ANN?</a:t>
            </a:r>
            <a:endParaRPr lang="en-GB" dirty="0" smtClean="0">
              <a:solidFill>
                <a:schemeClr val="accent4"/>
              </a:solidFill>
            </a:endParaRPr>
          </a:p>
          <a:p>
            <a:endParaRPr lang="en-GB" dirty="0" smtClean="0">
              <a:solidFill>
                <a:schemeClr val="accent4"/>
              </a:solidFill>
            </a:endParaRPr>
          </a:p>
          <a:p>
            <a:endParaRPr lang="en-GB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4294967295"/>
          </p:nvPr>
        </p:nvSpPr>
        <p:spPr>
          <a:xfrm>
            <a:off x="2579688" y="109080"/>
            <a:ext cx="720725" cy="249238"/>
          </a:xfrm>
        </p:spPr>
        <p:txBody>
          <a:bodyPr/>
          <a:lstStyle/>
          <a:p>
            <a:r>
              <a:rPr lang="en-GB" dirty="0"/>
              <a:t>Artificial neural networks </a:t>
            </a:r>
            <a:r>
              <a:rPr lang="pl-PL" dirty="0"/>
              <a:t>101</a:t>
            </a:r>
          </a:p>
        </p:txBody>
      </p:sp>
      <p:sp>
        <p:nvSpPr>
          <p:cNvPr id="9" name="Oval 8"/>
          <p:cNvSpPr/>
          <p:nvPr/>
        </p:nvSpPr>
        <p:spPr>
          <a:xfrm>
            <a:off x="709739" y="2300681"/>
            <a:ext cx="636364" cy="63636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108000" tIns="108000" rIns="108000" bIns="108000" rtlCol="0" anchor="ctr"/>
          <a:lstStyle/>
          <a:p>
            <a:pPr algn="ctr"/>
            <a:r>
              <a:rPr lang="pl-PL" sz="9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12</a:t>
            </a:r>
            <a:endParaRPr lang="en-GB" sz="90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Oval 10"/>
          <p:cNvSpPr/>
          <p:nvPr/>
        </p:nvSpPr>
        <p:spPr>
          <a:xfrm>
            <a:off x="695033" y="3656745"/>
            <a:ext cx="636364" cy="63636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108000" tIns="108000" rIns="108000" bIns="108000" rtlCol="0" anchor="ctr"/>
          <a:lstStyle/>
          <a:p>
            <a:pPr algn="ctr"/>
            <a:r>
              <a:rPr lang="pl-PL" sz="9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-9</a:t>
            </a:r>
            <a:endParaRPr lang="en-GB" sz="90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14" name="Straight Connector 13"/>
          <p:cNvCxnSpPr>
            <a:stCxn id="9" idx="6"/>
            <a:endCxn id="20" idx="2"/>
          </p:cNvCxnSpPr>
          <p:nvPr/>
        </p:nvCxnSpPr>
        <p:spPr bwMode="gray">
          <a:xfrm>
            <a:off x="1346103" y="2618863"/>
            <a:ext cx="1867332" cy="8536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11" idx="6"/>
            <a:endCxn id="20" idx="2"/>
          </p:cNvCxnSpPr>
          <p:nvPr/>
        </p:nvCxnSpPr>
        <p:spPr bwMode="gray">
          <a:xfrm flipV="1">
            <a:off x="1331397" y="2704225"/>
            <a:ext cx="1882038" cy="127070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/>
          <p:cNvSpPr/>
          <p:nvPr/>
        </p:nvSpPr>
        <p:spPr>
          <a:xfrm>
            <a:off x="695033" y="1365262"/>
            <a:ext cx="636364" cy="63636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108000" tIns="108000" rIns="108000" bIns="108000" rtlCol="0" anchor="ctr"/>
          <a:lstStyle/>
          <a:p>
            <a:pPr algn="ctr"/>
            <a:r>
              <a:rPr lang="pl-PL" sz="9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  <a:endParaRPr lang="en-GB" sz="90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18" name="Straight Connector 17"/>
          <p:cNvCxnSpPr>
            <a:stCxn id="17" idx="6"/>
            <a:endCxn id="20" idx="2"/>
          </p:cNvCxnSpPr>
          <p:nvPr/>
        </p:nvCxnSpPr>
        <p:spPr bwMode="gray">
          <a:xfrm>
            <a:off x="1331397" y="1683444"/>
            <a:ext cx="1882038" cy="1020781"/>
          </a:xfrm>
          <a:prstGeom prst="line">
            <a:avLst/>
          </a:prstGeom>
          <a:ln w="1905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/>
          <p:cNvSpPr/>
          <p:nvPr/>
        </p:nvSpPr>
        <p:spPr>
          <a:xfrm>
            <a:off x="3213435" y="2383491"/>
            <a:ext cx="641466" cy="641467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108000" tIns="108000" rIns="108000" bIns="108000" rtlCol="0" anchor="ctr"/>
          <a:lstStyle/>
          <a:p>
            <a:pPr algn="ctr"/>
            <a:endParaRPr lang="en-GB" sz="90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1" name="Oval 20"/>
          <p:cNvSpPr/>
          <p:nvPr/>
        </p:nvSpPr>
        <p:spPr>
          <a:xfrm>
            <a:off x="3215986" y="3652005"/>
            <a:ext cx="641466" cy="641467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108000" tIns="108000" rIns="108000" bIns="108000" rtlCol="0" anchor="ctr"/>
          <a:lstStyle/>
          <a:p>
            <a:pPr algn="ctr"/>
            <a:endParaRPr lang="en-GB" sz="900" b="1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22" name="Straight Connector 21"/>
          <p:cNvCxnSpPr>
            <a:stCxn id="9" idx="6"/>
            <a:endCxn id="21" idx="2"/>
          </p:cNvCxnSpPr>
          <p:nvPr/>
        </p:nvCxnSpPr>
        <p:spPr bwMode="gray">
          <a:xfrm>
            <a:off x="1346103" y="2618863"/>
            <a:ext cx="1869883" cy="13538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1" idx="6"/>
            <a:endCxn id="21" idx="2"/>
          </p:cNvCxnSpPr>
          <p:nvPr/>
        </p:nvCxnSpPr>
        <p:spPr bwMode="gray">
          <a:xfrm flipV="1">
            <a:off x="1331397" y="3972739"/>
            <a:ext cx="1884589" cy="218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7" idx="6"/>
            <a:endCxn id="21" idx="2"/>
          </p:cNvCxnSpPr>
          <p:nvPr/>
        </p:nvCxnSpPr>
        <p:spPr bwMode="gray">
          <a:xfrm>
            <a:off x="1331397" y="1683444"/>
            <a:ext cx="1884589" cy="2289295"/>
          </a:xfrm>
          <a:prstGeom prst="line">
            <a:avLst/>
          </a:prstGeom>
          <a:ln w="1905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/>
          <p:cNvSpPr/>
          <p:nvPr/>
        </p:nvSpPr>
        <p:spPr>
          <a:xfrm>
            <a:off x="5633136" y="2405659"/>
            <a:ext cx="641466" cy="641467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108000" tIns="108000" rIns="108000" bIns="108000" rtlCol="0" anchor="ctr"/>
          <a:lstStyle/>
          <a:p>
            <a:pPr algn="ctr"/>
            <a:endParaRPr lang="en-GB" sz="90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33" name="Straight Connector 32"/>
          <p:cNvCxnSpPr>
            <a:stCxn id="20" idx="6"/>
            <a:endCxn id="30" idx="2"/>
          </p:cNvCxnSpPr>
          <p:nvPr/>
        </p:nvCxnSpPr>
        <p:spPr bwMode="gray">
          <a:xfrm>
            <a:off x="3854901" y="2704225"/>
            <a:ext cx="1778235" cy="221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21" idx="6"/>
            <a:endCxn id="30" idx="2"/>
          </p:cNvCxnSpPr>
          <p:nvPr/>
        </p:nvCxnSpPr>
        <p:spPr bwMode="gray">
          <a:xfrm flipV="1">
            <a:off x="3857452" y="2726393"/>
            <a:ext cx="1775684" cy="124634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stCxn id="30" idx="2"/>
            <a:endCxn id="17" idx="6"/>
          </p:cNvCxnSpPr>
          <p:nvPr/>
        </p:nvCxnSpPr>
        <p:spPr bwMode="gray">
          <a:xfrm flipH="1" flipV="1">
            <a:off x="1331397" y="1683444"/>
            <a:ext cx="4301739" cy="1042949"/>
          </a:xfrm>
          <a:prstGeom prst="line">
            <a:avLst/>
          </a:prstGeom>
          <a:ln w="1905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3112396" y="4407001"/>
            <a:ext cx="2106667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l-GR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𝜑</a:t>
            </a:r>
            <a:r>
              <a:rPr lang="pl-PL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-relu </a:t>
            </a:r>
            <a:r>
              <a:rPr lang="pl-PL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=&gt; max</a:t>
            </a:r>
            <a:r>
              <a:rPr lang="pl-PL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⁡(0,𝑥)</a:t>
            </a:r>
          </a:p>
          <a:p>
            <a:pPr algn="ctr"/>
            <a:endParaRPr lang="en-GB" sz="9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51" name="Straight Connector 50"/>
          <p:cNvCxnSpPr>
            <a:stCxn id="20" idx="0"/>
            <a:endCxn id="20" idx="4"/>
          </p:cNvCxnSpPr>
          <p:nvPr/>
        </p:nvCxnSpPr>
        <p:spPr bwMode="gray">
          <a:xfrm>
            <a:off x="3534168" y="2383491"/>
            <a:ext cx="0" cy="64146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>
            <a:stCxn id="21" idx="0"/>
            <a:endCxn id="21" idx="4"/>
          </p:cNvCxnSpPr>
          <p:nvPr/>
        </p:nvCxnSpPr>
        <p:spPr bwMode="gray">
          <a:xfrm>
            <a:off x="3536719" y="3652005"/>
            <a:ext cx="0" cy="64146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>
            <a:stCxn id="30" idx="0"/>
            <a:endCxn id="30" idx="4"/>
          </p:cNvCxnSpPr>
          <p:nvPr/>
        </p:nvCxnSpPr>
        <p:spPr bwMode="gray">
          <a:xfrm>
            <a:off x="5953869" y="2405659"/>
            <a:ext cx="0" cy="64146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2666783" y="2305116"/>
            <a:ext cx="267109" cy="21544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pl-PL" sz="1400" dirty="0" smtClean="0"/>
              <a:t>-30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3310783" y="2583972"/>
            <a:ext cx="225936" cy="21399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pl-PL" sz="1400" dirty="0" smtClean="0">
                <a:ln w="0"/>
                <a:solidFill>
                  <a:srgbClr val="EC660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-9</a:t>
            </a:r>
            <a:endParaRPr lang="en-GB" sz="1400" dirty="0" err="1" smtClean="0">
              <a:ln w="0"/>
              <a:solidFill>
                <a:srgbClr val="EC660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3628966" y="2597228"/>
            <a:ext cx="225936" cy="21399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pl-PL" sz="1400" dirty="0">
                <a:ln w="0"/>
                <a:solidFill>
                  <a:srgbClr val="EC660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</a:t>
            </a:r>
            <a:endParaRPr lang="en-GB" sz="1400" dirty="0" err="1" smtClean="0">
              <a:ln w="0"/>
              <a:solidFill>
                <a:srgbClr val="EC660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3341634" y="3862998"/>
            <a:ext cx="225936" cy="21399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pl-PL" sz="1400" dirty="0">
                <a:ln w="0"/>
                <a:solidFill>
                  <a:srgbClr val="EC660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  <a:endParaRPr lang="en-GB" sz="1400" dirty="0" err="1" smtClean="0">
              <a:ln w="0"/>
              <a:solidFill>
                <a:srgbClr val="EC660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3620347" y="3859962"/>
            <a:ext cx="225936" cy="21399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pl-PL" sz="1400" dirty="0">
                <a:ln w="0"/>
                <a:solidFill>
                  <a:srgbClr val="EC660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  <a:endParaRPr lang="en-GB" sz="1400" dirty="0" err="1" smtClean="0">
              <a:ln w="0"/>
              <a:solidFill>
                <a:srgbClr val="EC660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5771014" y="2608620"/>
            <a:ext cx="225936" cy="21399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pl-PL" sz="1400" dirty="0" smtClean="0">
                <a:ln w="0"/>
                <a:solidFill>
                  <a:srgbClr val="EC660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endParaRPr lang="en-GB" sz="1400" dirty="0" err="1" smtClean="0">
              <a:ln w="0"/>
              <a:solidFill>
                <a:srgbClr val="EC660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6072548" y="2612559"/>
            <a:ext cx="225936" cy="21399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pl-PL" sz="1400" dirty="0" smtClean="0">
                <a:ln w="0"/>
                <a:solidFill>
                  <a:srgbClr val="EC660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endParaRPr lang="en-GB" sz="1400" dirty="0" err="1" smtClean="0">
              <a:ln w="0"/>
              <a:solidFill>
                <a:srgbClr val="EC660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2724038" y="2561042"/>
            <a:ext cx="161164" cy="21544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pl-PL" sz="1400" dirty="0" smtClean="0"/>
              <a:t>1</a:t>
            </a:r>
            <a:endParaRPr lang="en-GB" sz="1400" dirty="0" err="1" smtClean="0"/>
          </a:p>
        </p:txBody>
      </p:sp>
      <p:sp>
        <p:nvSpPr>
          <p:cNvPr id="84" name="TextBox 83"/>
          <p:cNvSpPr txBox="1"/>
          <p:nvPr/>
        </p:nvSpPr>
        <p:spPr>
          <a:xfrm>
            <a:off x="2700855" y="2881200"/>
            <a:ext cx="201751" cy="21544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pl-PL" sz="1400" dirty="0" smtClean="0"/>
              <a:t>-1</a:t>
            </a:r>
          </a:p>
        </p:txBody>
      </p:sp>
      <p:sp>
        <p:nvSpPr>
          <p:cNvPr id="85" name="TextBox 84"/>
          <p:cNvSpPr txBox="1"/>
          <p:nvPr/>
        </p:nvSpPr>
        <p:spPr>
          <a:xfrm>
            <a:off x="2781331" y="3332016"/>
            <a:ext cx="142180" cy="21544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pl-PL" sz="1400" dirty="0" smtClean="0"/>
              <a:t>4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2721289" y="3643051"/>
            <a:ext cx="266760" cy="21544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pl-PL" sz="1400" dirty="0"/>
              <a:t>1</a:t>
            </a:r>
            <a:r>
              <a:rPr lang="pl-PL" sz="1400" dirty="0" smtClean="0"/>
              <a:t>.5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2783399" y="3887207"/>
            <a:ext cx="140111" cy="21544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pl-PL" sz="1400" dirty="0" smtClean="0"/>
              <a:t>2</a:t>
            </a:r>
          </a:p>
        </p:txBody>
      </p:sp>
      <p:sp>
        <p:nvSpPr>
          <p:cNvPr id="88" name="TextBox 87"/>
          <p:cNvSpPr txBox="1"/>
          <p:nvPr/>
        </p:nvSpPr>
        <p:spPr>
          <a:xfrm>
            <a:off x="5078203" y="2404634"/>
            <a:ext cx="187046" cy="21544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pl-PL" sz="1400" dirty="0" smtClean="0"/>
              <a:t>-5</a:t>
            </a:r>
          </a:p>
        </p:txBody>
      </p:sp>
      <p:sp>
        <p:nvSpPr>
          <p:cNvPr id="89" name="TextBox 88"/>
          <p:cNvSpPr txBox="1"/>
          <p:nvPr/>
        </p:nvSpPr>
        <p:spPr>
          <a:xfrm>
            <a:off x="5055079" y="2665756"/>
            <a:ext cx="233294" cy="21544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pl-PL" sz="1400" dirty="0" smtClean="0"/>
              <a:t>10</a:t>
            </a:r>
          </a:p>
        </p:txBody>
      </p:sp>
      <p:sp>
        <p:nvSpPr>
          <p:cNvPr id="90" name="TextBox 89"/>
          <p:cNvSpPr txBox="1"/>
          <p:nvPr/>
        </p:nvSpPr>
        <p:spPr>
          <a:xfrm>
            <a:off x="5121491" y="2964322"/>
            <a:ext cx="108138" cy="21544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pl-PL" sz="1400" dirty="0"/>
              <a:t>2</a:t>
            </a:r>
            <a:endParaRPr lang="pl-PL" sz="1400" dirty="0" smtClean="0"/>
          </a:p>
        </p:txBody>
      </p:sp>
    </p:spTree>
    <p:extLst>
      <p:ext uri="{BB962C8B-B14F-4D97-AF65-F5344CB8AC3E}">
        <p14:creationId xmlns:p14="http://schemas.microsoft.com/office/powerpoint/2010/main" val="1552094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/>
      <p:bldP spid="73" grpId="0"/>
      <p:bldP spid="75" grpId="0"/>
      <p:bldP spid="76" grpId="0"/>
      <p:bldP spid="78" grpId="0"/>
      <p:bldP spid="7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Forward propagation – simple matrix multiplication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defTabSz="685800"/>
            <a:fld id="{8859B784-B4DA-46A0-AE05-FF0B2630EAC9}" type="datetime1">
              <a:rPr lang="en-GB" smtClean="0"/>
              <a:t>19/06/2020</a:t>
            </a:fld>
            <a:endParaRPr lang="en-GB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l-PL" dirty="0" smtClean="0">
                <a:solidFill>
                  <a:schemeClr val="accent4"/>
                </a:solidFill>
              </a:rPr>
              <a:t>What’s ANN?</a:t>
            </a:r>
            <a:endParaRPr lang="en-GB" dirty="0" smtClean="0">
              <a:solidFill>
                <a:schemeClr val="accent4"/>
              </a:solidFill>
            </a:endParaRPr>
          </a:p>
          <a:p>
            <a:endParaRPr lang="en-GB" dirty="0" smtClean="0">
              <a:solidFill>
                <a:schemeClr val="accent4"/>
              </a:solidFill>
            </a:endParaRPr>
          </a:p>
          <a:p>
            <a:endParaRPr lang="en-GB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4294967295"/>
          </p:nvPr>
        </p:nvSpPr>
        <p:spPr>
          <a:xfrm>
            <a:off x="2579688" y="109080"/>
            <a:ext cx="720725" cy="249238"/>
          </a:xfrm>
        </p:spPr>
        <p:txBody>
          <a:bodyPr/>
          <a:lstStyle/>
          <a:p>
            <a:r>
              <a:rPr lang="en-GB" dirty="0"/>
              <a:t>Artificial neural networks </a:t>
            </a:r>
            <a:r>
              <a:rPr lang="pl-PL" dirty="0"/>
              <a:t>101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5708390" y="1665565"/>
            <a:ext cx="2774752" cy="1631005"/>
            <a:chOff x="1500142" y="1313001"/>
            <a:chExt cx="5768638" cy="3081464"/>
          </a:xfrm>
        </p:grpSpPr>
        <p:grpSp>
          <p:nvGrpSpPr>
            <p:cNvPr id="5" name="Group 4"/>
            <p:cNvGrpSpPr/>
            <p:nvPr/>
          </p:nvGrpSpPr>
          <p:grpSpPr>
            <a:xfrm>
              <a:off x="1500142" y="1313001"/>
              <a:ext cx="5353633" cy="3042996"/>
              <a:chOff x="2369882" y="1059934"/>
              <a:chExt cx="4150739" cy="2359273"/>
            </a:xfrm>
          </p:grpSpPr>
          <p:sp>
            <p:nvSpPr>
              <p:cNvPr id="9" name="Oval 8"/>
              <p:cNvSpPr/>
              <p:nvPr/>
            </p:nvSpPr>
            <p:spPr>
              <a:xfrm>
                <a:off x="2382885" y="1677352"/>
                <a:ext cx="493381" cy="493381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108000" tIns="108000" rIns="108000" bIns="108000" rtlCol="0" anchor="ctr"/>
              <a:lstStyle/>
              <a:p>
                <a:pPr algn="ctr"/>
                <a:r>
                  <a:rPr lang="pl-PL" sz="100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0.5</a:t>
                </a:r>
                <a:endParaRPr lang="en-GB" sz="1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11" name="Oval 10"/>
              <p:cNvSpPr/>
              <p:nvPr/>
            </p:nvSpPr>
            <p:spPr>
              <a:xfrm>
                <a:off x="2382885" y="2308408"/>
                <a:ext cx="493381" cy="493381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108000" tIns="108000" rIns="108000" bIns="108000" rtlCol="0" anchor="ctr"/>
              <a:lstStyle/>
              <a:p>
                <a:pPr algn="ctr"/>
                <a:r>
                  <a:rPr lang="pl-PL" sz="100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-3</a:t>
                </a:r>
                <a:endParaRPr lang="en-GB" sz="1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12" name="Oval 11"/>
              <p:cNvSpPr/>
              <p:nvPr/>
            </p:nvSpPr>
            <p:spPr>
              <a:xfrm>
                <a:off x="2382885" y="2925826"/>
                <a:ext cx="493381" cy="493381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108000" tIns="108000" rIns="108000" bIns="108000" rtlCol="0" anchor="ctr"/>
              <a:lstStyle/>
              <a:p>
                <a:pPr algn="ctr"/>
                <a:r>
                  <a:rPr lang="pl-PL" sz="100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4</a:t>
                </a:r>
                <a:endParaRPr lang="en-GB" sz="1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13" name="Oval 12"/>
              <p:cNvSpPr/>
              <p:nvPr/>
            </p:nvSpPr>
            <p:spPr>
              <a:xfrm>
                <a:off x="3600894" y="1673440"/>
                <a:ext cx="497337" cy="497337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108000" tIns="108000" rIns="108000" bIns="108000" rtlCol="0" anchor="ctr"/>
              <a:lstStyle/>
              <a:p>
                <a:pPr algn="ctr"/>
                <a:endParaRPr lang="en-GB" sz="1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cxnSp>
            <p:nvCxnSpPr>
              <p:cNvPr id="14" name="Straight Connector 13"/>
              <p:cNvCxnSpPr>
                <a:stCxn id="9" idx="6"/>
                <a:endCxn id="13" idx="2"/>
              </p:cNvCxnSpPr>
              <p:nvPr/>
            </p:nvCxnSpPr>
            <p:spPr bwMode="gray">
              <a:xfrm flipV="1">
                <a:off x="2876266" y="1922109"/>
                <a:ext cx="724628" cy="1934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>
                <a:stCxn id="11" idx="6"/>
                <a:endCxn id="13" idx="2"/>
              </p:cNvCxnSpPr>
              <p:nvPr/>
            </p:nvCxnSpPr>
            <p:spPr bwMode="gray">
              <a:xfrm flipV="1">
                <a:off x="2876266" y="1922109"/>
                <a:ext cx="724628" cy="63299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>
                <a:stCxn id="12" idx="6"/>
                <a:endCxn id="13" idx="2"/>
              </p:cNvCxnSpPr>
              <p:nvPr/>
            </p:nvCxnSpPr>
            <p:spPr bwMode="gray">
              <a:xfrm flipV="1">
                <a:off x="2876266" y="1922109"/>
                <a:ext cx="724628" cy="125040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Oval 16"/>
              <p:cNvSpPr/>
              <p:nvPr/>
            </p:nvSpPr>
            <p:spPr>
              <a:xfrm>
                <a:off x="2369882" y="1059934"/>
                <a:ext cx="493381" cy="493381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108000" tIns="108000" rIns="108000" bIns="108000" rtlCol="0" anchor="ctr"/>
              <a:lstStyle/>
              <a:p>
                <a:pPr algn="ctr"/>
                <a:r>
                  <a:rPr lang="pl-PL" sz="100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1</a:t>
                </a:r>
                <a:endParaRPr lang="en-GB" sz="1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cxnSp>
            <p:nvCxnSpPr>
              <p:cNvPr id="18" name="Straight Connector 17"/>
              <p:cNvCxnSpPr>
                <a:stCxn id="17" idx="6"/>
                <a:endCxn id="13" idx="2"/>
              </p:cNvCxnSpPr>
              <p:nvPr/>
            </p:nvCxnSpPr>
            <p:spPr bwMode="gray">
              <a:xfrm>
                <a:off x="2863263" y="1306624"/>
                <a:ext cx="737631" cy="615484"/>
              </a:xfrm>
              <a:prstGeom prst="line">
                <a:avLst/>
              </a:prstGeom>
              <a:ln w="19050">
                <a:solidFill>
                  <a:schemeClr val="bg2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Oval 18"/>
              <p:cNvSpPr/>
              <p:nvPr/>
            </p:nvSpPr>
            <p:spPr>
              <a:xfrm>
                <a:off x="3596938" y="2302134"/>
                <a:ext cx="497337" cy="497337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108000" tIns="108000" rIns="108000" bIns="108000" rtlCol="0" anchor="ctr"/>
              <a:lstStyle/>
              <a:p>
                <a:pPr algn="ctr"/>
                <a:endParaRPr lang="en-GB" sz="1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20" name="Oval 19"/>
              <p:cNvSpPr/>
              <p:nvPr/>
            </p:nvSpPr>
            <p:spPr>
              <a:xfrm>
                <a:off x="4812089" y="1677352"/>
                <a:ext cx="497337" cy="497337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108000" tIns="108000" rIns="108000" bIns="108000" rtlCol="0" anchor="ctr"/>
              <a:lstStyle/>
              <a:p>
                <a:pPr algn="ctr"/>
                <a:endParaRPr lang="en-GB" sz="1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21" name="Oval 20"/>
              <p:cNvSpPr/>
              <p:nvPr/>
            </p:nvSpPr>
            <p:spPr>
              <a:xfrm>
                <a:off x="4812088" y="2293795"/>
                <a:ext cx="497337" cy="497337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108000" tIns="108000" rIns="108000" bIns="108000" rtlCol="0" anchor="ctr"/>
              <a:lstStyle/>
              <a:p>
                <a:pPr algn="ctr"/>
                <a:endParaRPr lang="en-GB" sz="100" b="1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cxnSp>
            <p:nvCxnSpPr>
              <p:cNvPr id="22" name="Straight Connector 21"/>
              <p:cNvCxnSpPr>
                <a:stCxn id="9" idx="6"/>
                <a:endCxn id="19" idx="2"/>
              </p:cNvCxnSpPr>
              <p:nvPr/>
            </p:nvCxnSpPr>
            <p:spPr bwMode="gray">
              <a:xfrm>
                <a:off x="2876266" y="1924043"/>
                <a:ext cx="720672" cy="62676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/>
              <p:cNvCxnSpPr>
                <a:stCxn id="12" idx="6"/>
                <a:endCxn id="19" idx="2"/>
              </p:cNvCxnSpPr>
              <p:nvPr/>
            </p:nvCxnSpPr>
            <p:spPr bwMode="gray">
              <a:xfrm flipV="1">
                <a:off x="2876266" y="2550803"/>
                <a:ext cx="720672" cy="621714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>
                <a:stCxn id="11" idx="6"/>
                <a:endCxn id="19" idx="2"/>
              </p:cNvCxnSpPr>
              <p:nvPr/>
            </p:nvCxnSpPr>
            <p:spPr bwMode="gray">
              <a:xfrm flipV="1">
                <a:off x="2876266" y="2550803"/>
                <a:ext cx="720672" cy="4296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>
                <a:stCxn id="17" idx="6"/>
                <a:endCxn id="19" idx="2"/>
              </p:cNvCxnSpPr>
              <p:nvPr/>
            </p:nvCxnSpPr>
            <p:spPr bwMode="gray">
              <a:xfrm>
                <a:off x="2863263" y="1306624"/>
                <a:ext cx="733675" cy="1244178"/>
              </a:xfrm>
              <a:prstGeom prst="line">
                <a:avLst/>
              </a:prstGeom>
              <a:ln w="19050">
                <a:solidFill>
                  <a:schemeClr val="bg2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>
                <a:stCxn id="13" idx="6"/>
                <a:endCxn id="20" idx="2"/>
              </p:cNvCxnSpPr>
              <p:nvPr/>
            </p:nvCxnSpPr>
            <p:spPr bwMode="gray">
              <a:xfrm>
                <a:off x="4098231" y="1922109"/>
                <a:ext cx="713858" cy="3912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>
                <a:stCxn id="19" idx="6"/>
                <a:endCxn id="21" idx="2"/>
              </p:cNvCxnSpPr>
              <p:nvPr/>
            </p:nvCxnSpPr>
            <p:spPr bwMode="gray">
              <a:xfrm flipV="1">
                <a:off x="4094275" y="2542464"/>
                <a:ext cx="717813" cy="833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>
                <a:stCxn id="13" idx="6"/>
                <a:endCxn id="21" idx="2"/>
              </p:cNvCxnSpPr>
              <p:nvPr/>
            </p:nvCxnSpPr>
            <p:spPr bwMode="gray">
              <a:xfrm>
                <a:off x="4098231" y="1922109"/>
                <a:ext cx="713857" cy="620355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>
                <a:stCxn id="20" idx="2"/>
                <a:endCxn id="19" idx="6"/>
              </p:cNvCxnSpPr>
              <p:nvPr/>
            </p:nvCxnSpPr>
            <p:spPr bwMode="gray">
              <a:xfrm flipH="1">
                <a:off x="4094275" y="1926021"/>
                <a:ext cx="717814" cy="624782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Oval 29"/>
              <p:cNvSpPr/>
              <p:nvPr/>
            </p:nvSpPr>
            <p:spPr>
              <a:xfrm>
                <a:off x="6023284" y="1677352"/>
                <a:ext cx="497337" cy="497337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108000" tIns="108000" rIns="108000" bIns="108000" rtlCol="0" anchor="ctr"/>
              <a:lstStyle/>
              <a:p>
                <a:pPr algn="ctr"/>
                <a:endParaRPr lang="en-GB" sz="1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cxnSp>
            <p:nvCxnSpPr>
              <p:cNvPr id="33" name="Straight Connector 32"/>
              <p:cNvCxnSpPr>
                <a:stCxn id="20" idx="6"/>
                <a:endCxn id="30" idx="2"/>
              </p:cNvCxnSpPr>
              <p:nvPr/>
            </p:nvCxnSpPr>
            <p:spPr bwMode="gray">
              <a:xfrm>
                <a:off x="5309426" y="1926021"/>
                <a:ext cx="713858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>
                <a:stCxn id="21" idx="6"/>
                <a:endCxn id="30" idx="2"/>
              </p:cNvCxnSpPr>
              <p:nvPr/>
            </p:nvCxnSpPr>
            <p:spPr bwMode="gray">
              <a:xfrm flipV="1">
                <a:off x="5309425" y="1926021"/>
                <a:ext cx="713859" cy="61644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>
                <a:stCxn id="17" idx="6"/>
                <a:endCxn id="20" idx="2"/>
              </p:cNvCxnSpPr>
              <p:nvPr/>
            </p:nvCxnSpPr>
            <p:spPr bwMode="gray">
              <a:xfrm>
                <a:off x="2863263" y="1306624"/>
                <a:ext cx="1948826" cy="619396"/>
              </a:xfrm>
              <a:prstGeom prst="line">
                <a:avLst/>
              </a:prstGeom>
              <a:ln w="19050">
                <a:solidFill>
                  <a:schemeClr val="bg2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>
                <a:stCxn id="17" idx="6"/>
                <a:endCxn id="21" idx="2"/>
              </p:cNvCxnSpPr>
              <p:nvPr/>
            </p:nvCxnSpPr>
            <p:spPr bwMode="gray">
              <a:xfrm>
                <a:off x="2863263" y="1306624"/>
                <a:ext cx="1948825" cy="1235839"/>
              </a:xfrm>
              <a:prstGeom prst="line">
                <a:avLst/>
              </a:prstGeom>
              <a:ln w="19050">
                <a:solidFill>
                  <a:schemeClr val="bg2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>
                <a:stCxn id="30" idx="2"/>
                <a:endCxn id="17" idx="6"/>
              </p:cNvCxnSpPr>
              <p:nvPr/>
            </p:nvCxnSpPr>
            <p:spPr bwMode="gray">
              <a:xfrm flipH="1" flipV="1">
                <a:off x="2863263" y="1306624"/>
                <a:ext cx="3160021" cy="619396"/>
              </a:xfrm>
              <a:prstGeom prst="line">
                <a:avLst/>
              </a:prstGeom>
              <a:ln w="19050">
                <a:solidFill>
                  <a:schemeClr val="bg2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Rectangle 5"/>
            <p:cNvSpPr/>
            <p:nvPr/>
          </p:nvSpPr>
          <p:spPr>
            <a:xfrm>
              <a:off x="3457995" y="3987426"/>
              <a:ext cx="980453" cy="40703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l-GR" sz="80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Φ</a:t>
              </a:r>
              <a:r>
                <a:rPr lang="pl-PL" sz="80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-relu</a:t>
              </a:r>
              <a:endParaRPr lang="en-GB" sz="1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2940050" y="1751259"/>
              <a:ext cx="1226796" cy="17444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pl-PL" sz="600" dirty="0" smtClean="0"/>
                <a:t>w=[0, 2, -1, 2]</a:t>
              </a:r>
              <a:endParaRPr lang="en-GB" sz="600" dirty="0" err="1" smtClean="0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2744308" y="3575779"/>
              <a:ext cx="1637363" cy="17444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pl-PL" sz="600" dirty="0" smtClean="0"/>
                <a:t>w=[2.95, 1.5, 0.3, 2]</a:t>
              </a:r>
              <a:endParaRPr lang="en-GB" sz="600" dirty="0" err="1" smtClean="0"/>
            </a:p>
          </p:txBody>
        </p:sp>
        <p:cxnSp>
          <p:nvCxnSpPr>
            <p:cNvPr id="47" name="Straight Connector 46"/>
            <p:cNvCxnSpPr>
              <a:stCxn id="13" idx="0"/>
              <a:endCxn id="13" idx="4"/>
            </p:cNvCxnSpPr>
            <p:nvPr/>
          </p:nvCxnSpPr>
          <p:spPr bwMode="gray">
            <a:xfrm>
              <a:off x="3408637" y="2104302"/>
              <a:ext cx="0" cy="64146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>
              <a:stCxn id="19" idx="0"/>
              <a:endCxn id="19" idx="4"/>
            </p:cNvCxnSpPr>
            <p:nvPr/>
          </p:nvCxnSpPr>
          <p:spPr bwMode="gray">
            <a:xfrm>
              <a:off x="3403535" y="2915194"/>
              <a:ext cx="0" cy="64146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stCxn id="20" idx="0"/>
              <a:endCxn id="20" idx="4"/>
            </p:cNvCxnSpPr>
            <p:nvPr/>
          </p:nvCxnSpPr>
          <p:spPr bwMode="gray">
            <a:xfrm>
              <a:off x="4970839" y="2109348"/>
              <a:ext cx="0" cy="64146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>
              <a:stCxn id="21" idx="0"/>
              <a:endCxn id="21" idx="4"/>
            </p:cNvCxnSpPr>
            <p:nvPr/>
          </p:nvCxnSpPr>
          <p:spPr bwMode="gray">
            <a:xfrm>
              <a:off x="4970838" y="2904438"/>
              <a:ext cx="0" cy="64146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stCxn id="30" idx="0"/>
              <a:endCxn id="30" idx="4"/>
            </p:cNvCxnSpPr>
            <p:nvPr/>
          </p:nvCxnSpPr>
          <p:spPr bwMode="gray">
            <a:xfrm>
              <a:off x="6533042" y="2109348"/>
              <a:ext cx="0" cy="64146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TextBox 65"/>
            <p:cNvSpPr txBox="1"/>
            <p:nvPr/>
          </p:nvSpPr>
          <p:spPr>
            <a:xfrm>
              <a:off x="3145914" y="2284885"/>
              <a:ext cx="225937" cy="17444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pl-PL" sz="600" dirty="0" smtClean="0">
                  <a:ln w="0"/>
                  <a:solidFill>
                    <a:srgbClr val="EC660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12</a:t>
              </a:r>
              <a:endParaRPr lang="en-GB" sz="600" dirty="0" err="1" smtClean="0">
                <a:ln w="0"/>
                <a:solidFill>
                  <a:srgbClr val="EC660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3450022" y="2284126"/>
              <a:ext cx="225937" cy="17444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pl-PL" sz="600" dirty="0" smtClean="0">
                  <a:ln w="0"/>
                  <a:solidFill>
                    <a:srgbClr val="EC660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12</a:t>
              </a:r>
              <a:endParaRPr lang="en-GB" sz="600" dirty="0" err="1" smtClean="0">
                <a:ln w="0"/>
                <a:solidFill>
                  <a:srgbClr val="EC660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3224086" y="3134471"/>
              <a:ext cx="225937" cy="17444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pl-PL" sz="600" dirty="0">
                  <a:ln w="0"/>
                  <a:solidFill>
                    <a:srgbClr val="EC660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9</a:t>
              </a:r>
              <a:endParaRPr lang="en-GB" sz="600" dirty="0" err="1" smtClean="0">
                <a:ln w="0"/>
                <a:solidFill>
                  <a:srgbClr val="EC660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3503452" y="3140647"/>
              <a:ext cx="225937" cy="17444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pl-PL" sz="600" dirty="0">
                  <a:ln w="0"/>
                  <a:solidFill>
                    <a:srgbClr val="EC660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9</a:t>
              </a:r>
              <a:endParaRPr lang="en-GB" sz="600" dirty="0" err="1" smtClean="0">
                <a:ln w="0"/>
                <a:solidFill>
                  <a:srgbClr val="EC660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4390800" y="1719001"/>
              <a:ext cx="1226796" cy="17444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pl-PL" sz="600" dirty="0" smtClean="0"/>
                <a:t>w=[-30, </a:t>
              </a:r>
              <a:r>
                <a:rPr lang="pl-PL" sz="600" dirty="0"/>
                <a:t>1</a:t>
              </a:r>
              <a:r>
                <a:rPr lang="pl-PL" sz="600" dirty="0" smtClean="0"/>
                <a:t>, 1]</a:t>
              </a:r>
              <a:endParaRPr lang="en-GB" sz="600" dirty="0" err="1" smtClean="0"/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4739092" y="2303905"/>
              <a:ext cx="225937" cy="17444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pl-PL" sz="600" dirty="0" smtClean="0">
                  <a:ln w="0"/>
                  <a:solidFill>
                    <a:srgbClr val="EC660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-9</a:t>
              </a:r>
              <a:endParaRPr lang="en-GB" sz="600" dirty="0" err="1" smtClean="0">
                <a:ln w="0"/>
                <a:solidFill>
                  <a:srgbClr val="EC660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5043762" y="2301804"/>
              <a:ext cx="225937" cy="17444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pl-PL" sz="600" dirty="0">
                  <a:ln w="0"/>
                  <a:solidFill>
                    <a:srgbClr val="EC660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0</a:t>
              </a:r>
              <a:endParaRPr lang="en-GB" sz="600" dirty="0" err="1" smtClean="0">
                <a:ln w="0"/>
                <a:solidFill>
                  <a:srgbClr val="EC660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4570957" y="3611910"/>
              <a:ext cx="1439983" cy="17444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pl-PL" sz="600" dirty="0" smtClean="0"/>
                <a:t>w=[-0.5, 1.5, -1.5]</a:t>
              </a:r>
              <a:endParaRPr lang="en-GB" sz="600" dirty="0" err="1" smtClean="0"/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4750022" y="3097550"/>
              <a:ext cx="225937" cy="17444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pl-PL" sz="600" dirty="0">
                  <a:ln w="0"/>
                  <a:solidFill>
                    <a:srgbClr val="EC660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4</a:t>
              </a:r>
              <a:endParaRPr lang="en-GB" sz="600" dirty="0" err="1" smtClean="0">
                <a:ln w="0"/>
                <a:solidFill>
                  <a:srgbClr val="EC660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5038901" y="3097550"/>
              <a:ext cx="225937" cy="17444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pl-PL" sz="600" dirty="0">
                  <a:ln w="0"/>
                  <a:solidFill>
                    <a:srgbClr val="EC660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4</a:t>
              </a:r>
              <a:endParaRPr lang="en-GB" sz="600" dirty="0" err="1" smtClean="0">
                <a:ln w="0"/>
                <a:solidFill>
                  <a:srgbClr val="EC660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6041984" y="1777377"/>
              <a:ext cx="1226796" cy="17444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pl-PL" sz="600" dirty="0" smtClean="0"/>
                <a:t>w=[-5, 10, </a:t>
              </a:r>
              <a:r>
                <a:rPr lang="pl-PL" sz="600" dirty="0"/>
                <a:t>2</a:t>
              </a:r>
              <a:r>
                <a:rPr lang="pl-PL" sz="600" dirty="0" smtClean="0"/>
                <a:t>]</a:t>
              </a:r>
              <a:endParaRPr lang="en-GB" sz="600" dirty="0" err="1" smtClean="0"/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6373586" y="2307534"/>
              <a:ext cx="225937" cy="17444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pl-PL" sz="600" dirty="0" smtClean="0">
                  <a:ln w="0"/>
                  <a:solidFill>
                    <a:srgbClr val="EC660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3</a:t>
              </a:r>
              <a:endParaRPr lang="en-GB" sz="600" dirty="0" err="1" smtClean="0">
                <a:ln w="0"/>
                <a:solidFill>
                  <a:srgbClr val="EC660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6599523" y="2303905"/>
              <a:ext cx="225937" cy="17444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pl-PL" sz="600" dirty="0" smtClean="0">
                  <a:ln w="0"/>
                  <a:solidFill>
                    <a:srgbClr val="EC660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3</a:t>
              </a:r>
              <a:endParaRPr lang="en-GB" sz="600" dirty="0" err="1" smtClean="0">
                <a:ln w="0"/>
                <a:solidFill>
                  <a:srgbClr val="EC660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1574262" y="1897957"/>
                <a:ext cx="2713115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l-PL" sz="32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pl-PL" sz="3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pl-PL" sz="32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pl-PL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l-PL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l-PL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l-PL" sz="3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pl-PL" sz="32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sSub>
                        <m:sSubPr>
                          <m:ctrlPr>
                            <a:rPr lang="pl-PL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l-PL" sz="32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l-PL" sz="3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GB" sz="1400" dirty="0" err="1" smtClean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4262" y="1897957"/>
                <a:ext cx="2713115" cy="49244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/>
              <p:cNvSpPr txBox="1"/>
              <p:nvPr/>
            </p:nvSpPr>
            <p:spPr>
              <a:xfrm>
                <a:off x="1574262" y="2538242"/>
                <a:ext cx="2906565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l-PL" sz="32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l-PL" sz="3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pl-PL" sz="32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pl-PL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l-PL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pl-PL" sz="32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pl-PL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l-PL" sz="32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pl-PL" sz="3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pl-PL" sz="32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pl-PL" sz="3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1400" dirty="0" err="1" smtClean="0"/>
              </a:p>
            </p:txBody>
          </p:sp>
        </mc:Choice>
        <mc:Fallback xmlns="">
          <p:sp>
            <p:nvSpPr>
              <p:cNvPr id="56" name="TextBox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4262" y="2538242"/>
                <a:ext cx="2906565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978101" y="4021405"/>
            <a:ext cx="4005025" cy="525370"/>
          </a:xfrm>
        </p:spPr>
        <p:txBody>
          <a:bodyPr/>
          <a:lstStyle/>
          <a:p>
            <a:pPr marL="0" indent="0">
              <a:buNone/>
            </a:pPr>
            <a:r>
              <a:rPr lang="pl-PL" dirty="0" smtClean="0"/>
              <a:t>Can be done for multiple </a:t>
            </a:r>
            <a:r>
              <a:rPr lang="pl-PL" dirty="0"/>
              <a:t>items simultaneously!</a:t>
            </a:r>
            <a:endParaRPr lang="pl-PL" dirty="0" smtClean="0"/>
          </a:p>
        </p:txBody>
      </p:sp>
    </p:spTree>
    <p:extLst>
      <p:ext uri="{BB962C8B-B14F-4D97-AF65-F5344CB8AC3E}">
        <p14:creationId xmlns:p14="http://schemas.microsoft.com/office/powerpoint/2010/main" val="2589001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Practice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defTabSz="685800"/>
            <a:fld id="{8859B784-B4DA-46A0-AE05-FF0B2630EAC9}" type="datetime1">
              <a:rPr lang="en-GB" smtClean="0"/>
              <a:t>19/06/2020</a:t>
            </a:fld>
            <a:endParaRPr lang="en-GB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l-PL" dirty="0" smtClean="0">
                <a:solidFill>
                  <a:schemeClr val="accent4"/>
                </a:solidFill>
              </a:rPr>
              <a:t>What’s ANN?</a:t>
            </a:r>
            <a:endParaRPr lang="en-GB" dirty="0" smtClean="0">
              <a:solidFill>
                <a:schemeClr val="accent4"/>
              </a:solidFill>
            </a:endParaRPr>
          </a:p>
          <a:p>
            <a:endParaRPr lang="en-GB" dirty="0" smtClean="0">
              <a:solidFill>
                <a:schemeClr val="accent4"/>
              </a:solidFill>
            </a:endParaRPr>
          </a:p>
          <a:p>
            <a:endParaRPr lang="en-GB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4294967295"/>
          </p:nvPr>
        </p:nvSpPr>
        <p:spPr>
          <a:xfrm>
            <a:off x="2579688" y="109080"/>
            <a:ext cx="720725" cy="249238"/>
          </a:xfrm>
        </p:spPr>
        <p:txBody>
          <a:bodyPr/>
          <a:lstStyle/>
          <a:p>
            <a:r>
              <a:rPr lang="en-GB" dirty="0"/>
              <a:t>Artificial neural networks </a:t>
            </a:r>
            <a:r>
              <a:rPr lang="pl-PL" dirty="0"/>
              <a:t>101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978102" y="1216812"/>
            <a:ext cx="3426093" cy="275622"/>
          </a:xfrm>
        </p:spPr>
        <p:txBody>
          <a:bodyPr/>
          <a:lstStyle/>
          <a:p>
            <a:pPr marL="0" indent="0" defTabSz="914400">
              <a:buNone/>
            </a:pPr>
            <a:r>
              <a:rPr lang="pl-PL" sz="1800" dirty="0" smtClean="0">
                <a:ea typeface="+mn-ea"/>
              </a:rPr>
              <a:t>playground.tensorflow.org</a:t>
            </a:r>
            <a:endParaRPr lang="en-GB" sz="1800" dirty="0">
              <a:ea typeface="+mn-ea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978102" y="4064665"/>
            <a:ext cx="736491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>
                <a:hlinkClick r:id="rId2"/>
              </a:rPr>
              <a:t>https://playground.tensorflow.org/#activation=tanh&amp;batchSize=10&amp;dataset=xor&amp;regDataset=reg-plane&amp;learningRate=0.03&amp;regularizationRate=0&amp;noise=0&amp;networkShape=2,1&amp;seed=0.31451&amp;showTestData=false&amp;discretize=false&amp;percTrainData=50&amp;x=true&amp;y=true&amp;xTimesY=false&amp;xSquared=false&amp;ySquared=false&amp;cosX=false&amp;sinX=false&amp;cosY=false&amp;sinY=false&amp;collectStats=false&amp;problem=classification&amp;initZero=false&amp;hideText=false</a:t>
            </a:r>
            <a:endParaRPr lang="en-GB" sz="1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4231" y="1434240"/>
            <a:ext cx="5493453" cy="2399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526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l-PL" dirty="0" smtClean="0"/>
              <a:t>What are we trying to solve</a:t>
            </a:r>
            <a:endParaRPr lang="en-GB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978102" y="3449702"/>
            <a:ext cx="7185713" cy="541687"/>
          </a:xfrm>
        </p:spPr>
        <p:txBody>
          <a:bodyPr/>
          <a:lstStyle/>
          <a:p>
            <a:r>
              <a:rPr lang="pl-PL" dirty="0" smtClean="0"/>
              <a:t>Task</a:t>
            </a:r>
            <a:endParaRPr lang="pl-P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defTabSz="685800"/>
            <a:fld id="{8859B784-B4DA-46A0-AE05-FF0B2630EAC9}" type="datetime1">
              <a:rPr lang="en-GB" smtClean="0"/>
              <a:t>19/06/2020</a:t>
            </a:fld>
            <a:endParaRPr lang="en-GB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l-PL" dirty="0" smtClean="0">
                <a:solidFill>
                  <a:schemeClr val="accent4"/>
                </a:solidFill>
              </a:rPr>
              <a:t>Task</a:t>
            </a:r>
            <a:endParaRPr lang="en-GB" dirty="0">
              <a:solidFill>
                <a:schemeClr val="accent4"/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4294967295"/>
          </p:nvPr>
        </p:nvSpPr>
        <p:spPr>
          <a:xfrm>
            <a:off x="2579688" y="86603"/>
            <a:ext cx="720725" cy="249238"/>
          </a:xfrm>
        </p:spPr>
        <p:txBody>
          <a:bodyPr/>
          <a:lstStyle/>
          <a:p>
            <a:r>
              <a:rPr lang="en-GB" dirty="0"/>
              <a:t>Artificial neural networks </a:t>
            </a:r>
            <a:r>
              <a:rPr lang="pl-PL" dirty="0"/>
              <a:t>101</a:t>
            </a:r>
          </a:p>
        </p:txBody>
      </p:sp>
    </p:spTree>
    <p:extLst>
      <p:ext uri="{BB962C8B-B14F-4D97-AF65-F5344CB8AC3E}">
        <p14:creationId xmlns:p14="http://schemas.microsoft.com/office/powerpoint/2010/main" val="1066343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0" dirty="0"/>
              <a:t>Types of Machine Learning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defTabSz="685800"/>
            <a:fld id="{8859B784-B4DA-46A0-AE05-FF0B2630EAC9}" type="datetime1">
              <a:rPr lang="en-GB" smtClean="0"/>
              <a:t>19/06/2020</a:t>
            </a:fld>
            <a:endParaRPr lang="en-GB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l-PL" dirty="0" smtClean="0">
                <a:solidFill>
                  <a:schemeClr val="accent4"/>
                </a:solidFill>
              </a:rPr>
              <a:t>Task</a:t>
            </a:r>
            <a:endParaRPr lang="en-GB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4294967295"/>
          </p:nvPr>
        </p:nvSpPr>
        <p:spPr>
          <a:xfrm>
            <a:off x="2579688" y="109080"/>
            <a:ext cx="720725" cy="249238"/>
          </a:xfrm>
        </p:spPr>
        <p:txBody>
          <a:bodyPr/>
          <a:lstStyle/>
          <a:p>
            <a:r>
              <a:rPr lang="en-GB" dirty="0"/>
              <a:t>Artificial neural networks </a:t>
            </a:r>
            <a:r>
              <a:rPr lang="pl-PL" dirty="0"/>
              <a:t>101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978102" y="1263728"/>
            <a:ext cx="5841798" cy="3003472"/>
          </a:xfrm>
        </p:spPr>
        <p:txBody>
          <a:bodyPr/>
          <a:lstStyle/>
          <a:p>
            <a:r>
              <a:rPr lang="en-GB" b="1" dirty="0"/>
              <a:t>Supervised </a:t>
            </a:r>
            <a:r>
              <a:rPr lang="en-GB" b="1" dirty="0" smtClean="0"/>
              <a:t>learning</a:t>
            </a:r>
            <a:endParaRPr lang="pl-PL" b="1" dirty="0" smtClean="0"/>
          </a:p>
          <a:p>
            <a:pPr lvl="1"/>
            <a:r>
              <a:rPr lang="pl-PL" dirty="0" smtClean="0"/>
              <a:t>Clasification – is it spam or no spam?</a:t>
            </a:r>
          </a:p>
          <a:p>
            <a:pPr lvl="1"/>
            <a:r>
              <a:rPr lang="pl-PL" dirty="0" smtClean="0"/>
              <a:t>Regression – how much will it cost tomorrow?</a:t>
            </a:r>
          </a:p>
          <a:p>
            <a:pPr lvl="1"/>
            <a:r>
              <a:rPr lang="pl-PL" dirty="0" smtClean="0"/>
              <a:t>Requires </a:t>
            </a:r>
            <a:r>
              <a:rPr lang="pl-PL" b="1" dirty="0" smtClean="0"/>
              <a:t>labeled</a:t>
            </a:r>
            <a:r>
              <a:rPr lang="pl-PL" dirty="0" smtClean="0"/>
              <a:t> data for training</a:t>
            </a:r>
            <a:endParaRPr lang="en-GB" dirty="0"/>
          </a:p>
          <a:p>
            <a:r>
              <a:rPr lang="en-GB" b="1" dirty="0"/>
              <a:t>Unsupervised </a:t>
            </a:r>
            <a:r>
              <a:rPr lang="en-GB" b="1" dirty="0" smtClean="0"/>
              <a:t>Learning</a:t>
            </a:r>
            <a:endParaRPr lang="pl-PL" b="1" dirty="0" smtClean="0"/>
          </a:p>
          <a:p>
            <a:pPr lvl="1"/>
            <a:r>
              <a:rPr lang="en-GB" dirty="0" smtClean="0"/>
              <a:t>Clustering</a:t>
            </a:r>
            <a:r>
              <a:rPr lang="pl-PL" dirty="0" smtClean="0"/>
              <a:t> – how to split data into separate sets? (used in i.a. anomaly detecion)</a:t>
            </a:r>
            <a:endParaRPr lang="en-GB" dirty="0"/>
          </a:p>
          <a:p>
            <a:r>
              <a:rPr lang="en-GB" b="1" dirty="0"/>
              <a:t>Semi-supervised </a:t>
            </a:r>
            <a:r>
              <a:rPr lang="en-GB" b="1" dirty="0" smtClean="0"/>
              <a:t>Learning</a:t>
            </a:r>
            <a:endParaRPr lang="pl-PL" b="1" dirty="0" smtClean="0"/>
          </a:p>
          <a:p>
            <a:pPr lvl="1"/>
            <a:r>
              <a:rPr lang="pl-PL" dirty="0" smtClean="0"/>
              <a:t>A mix of above</a:t>
            </a:r>
          </a:p>
          <a:p>
            <a:pPr lvl="1"/>
            <a:r>
              <a:rPr lang="pl-PL" dirty="0" smtClean="0"/>
              <a:t>Unlabeled data with little labeled data</a:t>
            </a:r>
            <a:endParaRPr lang="en-GB" dirty="0"/>
          </a:p>
          <a:p>
            <a:r>
              <a:rPr lang="en-GB" b="1" dirty="0" smtClean="0"/>
              <a:t>Reinforcement Learning</a:t>
            </a:r>
            <a:endParaRPr lang="pl-PL" b="1" dirty="0" smtClean="0"/>
          </a:p>
          <a:p>
            <a:pPr lvl="1"/>
            <a:r>
              <a:rPr lang="pl-PL" dirty="0" smtClean="0"/>
              <a:t>Learn how to act in given environment – learn to play all atari games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63072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0" dirty="0"/>
              <a:t>Types of Machine Learning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defTabSz="685800"/>
            <a:fld id="{8859B784-B4DA-46A0-AE05-FF0B2630EAC9}" type="datetime1">
              <a:rPr lang="en-GB" smtClean="0"/>
              <a:t>19/06/2020</a:t>
            </a:fld>
            <a:endParaRPr lang="en-GB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l-PL" dirty="0" smtClean="0">
                <a:solidFill>
                  <a:schemeClr val="accent4"/>
                </a:solidFill>
              </a:rPr>
              <a:t>Task</a:t>
            </a:r>
            <a:endParaRPr lang="en-GB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4294967295"/>
          </p:nvPr>
        </p:nvSpPr>
        <p:spPr>
          <a:xfrm>
            <a:off x="2579688" y="109080"/>
            <a:ext cx="720725" cy="249238"/>
          </a:xfrm>
        </p:spPr>
        <p:txBody>
          <a:bodyPr/>
          <a:lstStyle/>
          <a:p>
            <a:r>
              <a:rPr lang="en-GB" dirty="0"/>
              <a:t>Artificial neural networks </a:t>
            </a:r>
            <a:r>
              <a:rPr lang="pl-PL" dirty="0"/>
              <a:t>101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984680" y="1270306"/>
            <a:ext cx="5841798" cy="3003472"/>
          </a:xfrm>
        </p:spPr>
        <p:txBody>
          <a:bodyPr/>
          <a:lstStyle/>
          <a:p>
            <a:r>
              <a:rPr lang="en-GB" b="1" dirty="0"/>
              <a:t>Supervised </a:t>
            </a:r>
            <a:r>
              <a:rPr lang="en-GB" b="1" dirty="0" smtClean="0"/>
              <a:t>learning</a:t>
            </a:r>
            <a:endParaRPr lang="pl-PL" b="1" dirty="0" smtClean="0"/>
          </a:p>
          <a:p>
            <a:pPr lvl="1"/>
            <a:r>
              <a:rPr lang="pl-PL" dirty="0" smtClean="0"/>
              <a:t>Clasification – is it spam or no spam?</a:t>
            </a:r>
          </a:p>
          <a:p>
            <a:pPr lvl="1"/>
            <a:r>
              <a:rPr lang="pl-PL" dirty="0" smtClean="0"/>
              <a:t>Regression – how much will it cost tomorrow?</a:t>
            </a:r>
          </a:p>
          <a:p>
            <a:pPr lvl="1"/>
            <a:r>
              <a:rPr lang="pl-PL" dirty="0" smtClean="0"/>
              <a:t>Requires </a:t>
            </a:r>
            <a:r>
              <a:rPr lang="pl-PL" b="1" dirty="0" smtClean="0"/>
              <a:t>labeled</a:t>
            </a:r>
            <a:r>
              <a:rPr lang="pl-PL" dirty="0" smtClean="0"/>
              <a:t> data for training</a:t>
            </a:r>
            <a:endParaRPr lang="en-GB" dirty="0"/>
          </a:p>
          <a:p>
            <a:r>
              <a:rPr lang="en-GB" b="1" dirty="0"/>
              <a:t>Unsupervised </a:t>
            </a:r>
            <a:r>
              <a:rPr lang="en-GB" b="1" dirty="0" smtClean="0"/>
              <a:t>Learning</a:t>
            </a:r>
            <a:endParaRPr lang="pl-PL" b="1" dirty="0" smtClean="0"/>
          </a:p>
          <a:p>
            <a:pPr lvl="1"/>
            <a:r>
              <a:rPr lang="en-GB" dirty="0" smtClean="0"/>
              <a:t>Clustering</a:t>
            </a:r>
            <a:r>
              <a:rPr lang="pl-PL" dirty="0" smtClean="0"/>
              <a:t> – how to split data into separate sets? (used in i.a. anomaly detecion)</a:t>
            </a:r>
            <a:endParaRPr lang="en-GB" dirty="0"/>
          </a:p>
          <a:p>
            <a:r>
              <a:rPr lang="en-GB" b="1" dirty="0"/>
              <a:t>Semi-supervised </a:t>
            </a:r>
            <a:r>
              <a:rPr lang="en-GB" b="1" dirty="0" smtClean="0"/>
              <a:t>Learning</a:t>
            </a:r>
            <a:endParaRPr lang="pl-PL" b="1" dirty="0" smtClean="0"/>
          </a:p>
          <a:p>
            <a:pPr lvl="1"/>
            <a:r>
              <a:rPr lang="pl-PL" dirty="0" smtClean="0"/>
              <a:t>A mix of above</a:t>
            </a:r>
          </a:p>
          <a:p>
            <a:pPr lvl="1"/>
            <a:r>
              <a:rPr lang="pl-PL" dirty="0" smtClean="0"/>
              <a:t>Unlabeled data with little labeled data</a:t>
            </a:r>
            <a:endParaRPr lang="en-GB" dirty="0"/>
          </a:p>
          <a:p>
            <a:r>
              <a:rPr lang="en-GB" b="1" dirty="0" smtClean="0"/>
              <a:t>Reinforcement Learning</a:t>
            </a:r>
            <a:endParaRPr lang="pl-PL" b="1" dirty="0" smtClean="0"/>
          </a:p>
          <a:p>
            <a:pPr lvl="1"/>
            <a:r>
              <a:rPr lang="pl-PL" dirty="0" smtClean="0"/>
              <a:t>Learn how to act in given environment – learn to play all atari games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 rot="19810448">
            <a:off x="469518" y="1971387"/>
            <a:ext cx="6294801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pl-PL" sz="6000" b="1" dirty="0" smtClean="0">
                <a:solidFill>
                  <a:srgbClr val="73ACE1"/>
                </a:solidFill>
              </a:rPr>
              <a:t>Neural networks</a:t>
            </a:r>
            <a:endParaRPr lang="en-GB" sz="6000" b="1" dirty="0" err="1" smtClean="0">
              <a:solidFill>
                <a:srgbClr val="73ACE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958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defTabSz="685800"/>
            <a:fld id="{8859B784-B4DA-46A0-AE05-FF0B2630EAC9}" type="datetime1">
              <a:rPr lang="en-GB" smtClean="0"/>
              <a:t>19/06/2020</a:t>
            </a:fld>
            <a:endParaRPr lang="en-GB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l-PL" dirty="0" smtClean="0">
                <a:solidFill>
                  <a:schemeClr val="accent4"/>
                </a:solidFill>
              </a:rPr>
              <a:t>Task</a:t>
            </a:r>
            <a:endParaRPr lang="en-GB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4294967295"/>
          </p:nvPr>
        </p:nvSpPr>
        <p:spPr>
          <a:xfrm>
            <a:off x="2579688" y="109080"/>
            <a:ext cx="720725" cy="249238"/>
          </a:xfrm>
        </p:spPr>
        <p:txBody>
          <a:bodyPr/>
          <a:lstStyle/>
          <a:p>
            <a:r>
              <a:rPr lang="en-GB" dirty="0"/>
              <a:t>Artificial neural networks </a:t>
            </a:r>
            <a:r>
              <a:rPr lang="pl-PL" dirty="0"/>
              <a:t>101</a:t>
            </a:r>
          </a:p>
        </p:txBody>
      </p:sp>
      <p:sp>
        <p:nvSpPr>
          <p:cNvPr id="13" name="Oval Callout 12"/>
          <p:cNvSpPr/>
          <p:nvPr/>
        </p:nvSpPr>
        <p:spPr>
          <a:xfrm>
            <a:off x="3787583" y="1177900"/>
            <a:ext cx="1444587" cy="1322147"/>
          </a:xfrm>
          <a:prstGeom prst="wedgeEllipseCallout">
            <a:avLst>
              <a:gd name="adj1" fmla="val 101854"/>
              <a:gd name="adj2" fmla="val -102122"/>
            </a:avLst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ctr"/>
          <a:lstStyle/>
          <a:p>
            <a:pPr algn="r"/>
            <a:r>
              <a:rPr lang="pl-PL" sz="2000" dirty="0" smtClean="0">
                <a:solidFill>
                  <a:schemeClr val="tx1"/>
                </a:solidFill>
              </a:rPr>
              <a:t>!</a:t>
            </a:r>
            <a:endParaRPr lang="en-GB" sz="2000" dirty="0" smtClean="0">
              <a:solidFill>
                <a:schemeClr val="tx1"/>
              </a:solidFill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0" dirty="0" smtClean="0"/>
              <a:t>Supervised learning</a:t>
            </a:r>
            <a:r>
              <a:rPr lang="pl-PL" b="0" dirty="0" smtClean="0"/>
              <a:t> – teaching example</a:t>
            </a:r>
            <a:endParaRPr lang="en-GB" b="0" dirty="0"/>
          </a:p>
        </p:txBody>
      </p:sp>
      <p:sp>
        <p:nvSpPr>
          <p:cNvPr id="14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449680" y="1439876"/>
            <a:ext cx="3314758" cy="3249569"/>
          </a:xfrm>
        </p:spPr>
        <p:txBody>
          <a:bodyPr/>
          <a:lstStyle/>
          <a:p>
            <a:r>
              <a:rPr lang="pl-PL" dirty="0" smtClean="0"/>
              <a:t>Present training example</a:t>
            </a:r>
          </a:p>
          <a:p>
            <a:r>
              <a:rPr lang="pl-PL" dirty="0" smtClean="0"/>
              <a:t>Model clasifies the example</a:t>
            </a:r>
          </a:p>
          <a:p>
            <a:r>
              <a:rPr lang="pl-PL" dirty="0" smtClean="0"/>
              <a:t>Give model correct label</a:t>
            </a:r>
          </a:p>
          <a:p>
            <a:r>
              <a:rPr lang="pl-PL" dirty="0" smtClean="0"/>
              <a:t>Model calculates error (▲-■)</a:t>
            </a:r>
          </a:p>
          <a:p>
            <a:r>
              <a:rPr lang="pl-PL" dirty="0" smtClean="0"/>
              <a:t>Model learns based on error</a:t>
            </a:r>
          </a:p>
          <a:p>
            <a:endParaRPr lang="pl-PL" dirty="0"/>
          </a:p>
          <a:p>
            <a:r>
              <a:rPr lang="pl-PL" dirty="0" smtClean="0"/>
              <a:t>Repeat for each training example</a:t>
            </a:r>
          </a:p>
          <a:p>
            <a:r>
              <a:rPr lang="pl-PL" dirty="0" smtClean="0"/>
              <a:t>Repeat for certain number of epochs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65" name="Isosceles Triangle 64"/>
          <p:cNvSpPr/>
          <p:nvPr/>
        </p:nvSpPr>
        <p:spPr>
          <a:xfrm>
            <a:off x="4219282" y="1458484"/>
            <a:ext cx="581187" cy="618152"/>
          </a:xfrm>
          <a:prstGeom prst="triangle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ctr"/>
          <a:lstStyle/>
          <a:p>
            <a:pPr algn="ctr"/>
            <a:endParaRPr lang="en-GB" sz="1200" dirty="0" smtClean="0">
              <a:solidFill>
                <a:schemeClr val="tx1"/>
              </a:solidFill>
            </a:endParaRPr>
          </a:p>
        </p:txBody>
      </p:sp>
      <p:pic>
        <p:nvPicPr>
          <p:cNvPr id="2" name="Picture 2" descr="Child, Toddler, Sitting, Sand, Beach, Childhood, Boy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31" t="18935"/>
          <a:stretch/>
        </p:blipFill>
        <p:spPr bwMode="auto">
          <a:xfrm flipH="1">
            <a:off x="535227" y="2493041"/>
            <a:ext cx="2404823" cy="1752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Oval Callout 8"/>
          <p:cNvSpPr/>
          <p:nvPr/>
        </p:nvSpPr>
        <p:spPr>
          <a:xfrm>
            <a:off x="1449552" y="2001682"/>
            <a:ext cx="1181712" cy="872456"/>
          </a:xfrm>
          <a:prstGeom prst="wedgeEllipseCallou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ctr"/>
          <a:lstStyle/>
          <a:p>
            <a:pPr algn="r"/>
            <a:r>
              <a:rPr lang="pl-PL" sz="2000" dirty="0" smtClean="0">
                <a:solidFill>
                  <a:schemeClr val="tx1"/>
                </a:solidFill>
              </a:rPr>
              <a:t>?</a:t>
            </a:r>
            <a:endParaRPr lang="en-GB" sz="2000" dirty="0" smtClean="0">
              <a:solidFill>
                <a:schemeClr val="tx1"/>
              </a:solidFill>
            </a:endParaRPr>
          </a:p>
        </p:txBody>
      </p:sp>
      <p:sp>
        <p:nvSpPr>
          <p:cNvPr id="64" name="Flowchart: Process 63"/>
          <p:cNvSpPr/>
          <p:nvPr/>
        </p:nvSpPr>
        <p:spPr>
          <a:xfrm>
            <a:off x="1737638" y="2162807"/>
            <a:ext cx="479108" cy="414532"/>
          </a:xfrm>
          <a:prstGeom prst="flowChartProcess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ctr"/>
          <a:lstStyle/>
          <a:p>
            <a:pPr algn="ctr"/>
            <a:endParaRPr lang="en-GB" sz="1200" dirty="0" smtClean="0">
              <a:solidFill>
                <a:schemeClr val="tx1"/>
              </a:solidFill>
            </a:endParaRPr>
          </a:p>
        </p:txBody>
      </p:sp>
      <p:pic>
        <p:nvPicPr>
          <p:cNvPr id="114692" name="Picture 4" descr="Pyramids, Egypt, Archeology, Pharaoh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2642" y="2216472"/>
            <a:ext cx="3405893" cy="2029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5719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defTabSz="685800"/>
            <a:fld id="{8859B784-B4DA-46A0-AE05-FF0B2630EAC9}" type="datetime1">
              <a:rPr lang="en-GB" smtClean="0"/>
              <a:t>19/06/2020</a:t>
            </a:fld>
            <a:endParaRPr lang="en-GB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l-PL" dirty="0">
                <a:solidFill>
                  <a:schemeClr val="accent4"/>
                </a:solidFill>
              </a:rPr>
              <a:t>Task</a:t>
            </a:r>
            <a:endParaRPr lang="en-GB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4294967295"/>
          </p:nvPr>
        </p:nvSpPr>
        <p:spPr>
          <a:xfrm>
            <a:off x="2579688" y="109080"/>
            <a:ext cx="720725" cy="249238"/>
          </a:xfrm>
        </p:spPr>
        <p:txBody>
          <a:bodyPr/>
          <a:lstStyle/>
          <a:p>
            <a:r>
              <a:rPr lang="en-GB" dirty="0"/>
              <a:t>Artificial neural networks </a:t>
            </a:r>
            <a:r>
              <a:rPr lang="pl-PL" dirty="0" smtClean="0"/>
              <a:t>101</a:t>
            </a:r>
          </a:p>
        </p:txBody>
      </p:sp>
      <p:sp>
        <p:nvSpPr>
          <p:cNvPr id="9" name="Oval Callout 8"/>
          <p:cNvSpPr/>
          <p:nvPr/>
        </p:nvSpPr>
        <p:spPr>
          <a:xfrm>
            <a:off x="6144106" y="1896814"/>
            <a:ext cx="1181712" cy="872456"/>
          </a:xfrm>
          <a:prstGeom prst="wedgeEllipseCallout">
            <a:avLst>
              <a:gd name="adj1" fmla="val 83267"/>
              <a:gd name="adj2" fmla="val 72302"/>
            </a:avLst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ctr"/>
          <a:lstStyle/>
          <a:p>
            <a:pPr algn="ctr"/>
            <a:r>
              <a:rPr lang="pl-PL" sz="2000" dirty="0" smtClean="0">
                <a:solidFill>
                  <a:schemeClr val="tx1"/>
                </a:solidFill>
              </a:rPr>
              <a:t>3?</a:t>
            </a:r>
            <a:endParaRPr lang="en-GB" sz="2000" dirty="0" smtClean="0">
              <a:solidFill>
                <a:schemeClr val="tx1"/>
              </a:solidFill>
            </a:endParaRPr>
          </a:p>
        </p:txBody>
      </p:sp>
      <p:sp>
        <p:nvSpPr>
          <p:cNvPr id="13" name="Oval Callout 12"/>
          <p:cNvSpPr/>
          <p:nvPr/>
        </p:nvSpPr>
        <p:spPr>
          <a:xfrm>
            <a:off x="7238147" y="1162267"/>
            <a:ext cx="1444587" cy="1322147"/>
          </a:xfrm>
          <a:prstGeom prst="wedgeEllipseCallout">
            <a:avLst>
              <a:gd name="adj1" fmla="val 65423"/>
              <a:gd name="adj2" fmla="val -100132"/>
            </a:avLst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ctr"/>
          <a:lstStyle/>
          <a:p>
            <a:pPr algn="ctr"/>
            <a:r>
              <a:rPr lang="pl-PL" sz="2000" dirty="0" smtClean="0">
                <a:solidFill>
                  <a:schemeClr val="tx1"/>
                </a:solidFill>
              </a:rPr>
              <a:t>3,14!</a:t>
            </a:r>
            <a:endParaRPr lang="en-GB" sz="2000" dirty="0" smtClean="0">
              <a:solidFill>
                <a:schemeClr val="tx1"/>
              </a:solidFill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0" dirty="0" smtClean="0"/>
              <a:t>Loss function</a:t>
            </a:r>
            <a:endParaRPr lang="en-GB" b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 Placeholder 1"/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363230" y="1201840"/>
                <a:ext cx="4913704" cy="3727041"/>
              </a:xfrm>
            </p:spPr>
            <p:txBody>
              <a:bodyPr/>
              <a:lstStyle/>
              <a:p>
                <a:r>
                  <a:rPr lang="pl-PL" dirty="0" smtClean="0"/>
                  <a:t>We can easily define error on single observation.</a:t>
                </a:r>
              </a:p>
              <a:p>
                <a:r>
                  <a:rPr lang="pl-PL" dirty="0" smtClean="0"/>
                  <a:t>Expected value 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pl-PL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pl-PL" dirty="0" smtClean="0"/>
                  <a:t>) – actual value (y)</a:t>
                </a:r>
              </a:p>
              <a:p>
                <a:r>
                  <a:rPr lang="pl-PL" dirty="0" smtClean="0"/>
                  <a:t>3,14 – 3 = 0,14</a:t>
                </a:r>
              </a:p>
              <a:p>
                <a:endParaRPr lang="pl-PL" dirty="0"/>
              </a:p>
              <a:p>
                <a:r>
                  <a:rPr lang="pl-PL" dirty="0" smtClean="0"/>
                  <a:t>How to agregare errors from whole training set?</a:t>
                </a:r>
              </a:p>
              <a:p>
                <a:pPr lvl="1"/>
                <a:r>
                  <a:rPr lang="pl-PL" sz="1400" b="1" dirty="0" smtClean="0"/>
                  <a:t>Loss function</a:t>
                </a:r>
              </a:p>
              <a:p>
                <a:pPr marL="0" indent="0">
                  <a:buNone/>
                </a:pPr>
                <a:endParaRPr lang="pl-PL" dirty="0" smtClean="0"/>
              </a:p>
              <a:p>
                <a:pPr>
                  <a:buFont typeface="Wingdings" panose="05000000000000000000" pitchFamily="2" charset="2"/>
                  <a:buChar char="Ø"/>
                </a:pPr>
                <a:r>
                  <a:rPr lang="en-GB" dirty="0" smtClean="0"/>
                  <a:t>Mean </a:t>
                </a:r>
                <a:r>
                  <a:rPr lang="en-GB" dirty="0"/>
                  <a:t>Squared </a:t>
                </a:r>
                <a:r>
                  <a:rPr lang="en-GB" dirty="0" smtClean="0"/>
                  <a:t>Error</a:t>
                </a:r>
                <a:r>
                  <a:rPr lang="pl-PL" dirty="0" smtClean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pt-BR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l-PL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l-PL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pl-PL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l-PL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l-PL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pt-BR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pl-PL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l-PL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pl-PL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acc>
                                  <m:r>
                                    <a:rPr lang="pl-PL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pl-PL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l-PL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pl-PL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pl-PL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pl-PL" dirty="0" smtClean="0"/>
              </a:p>
              <a:p>
                <a:pPr>
                  <a:buFont typeface="Wingdings" panose="05000000000000000000" pitchFamily="2" charset="2"/>
                  <a:buChar char="Ø"/>
                </a:pPr>
                <a:r>
                  <a:rPr lang="pl-PL" dirty="0" smtClean="0"/>
                  <a:t>Log loss (for binary output):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i="1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l-PL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l-PL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l-PL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l-PL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l-PL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acc>
                            <m:accPr>
                              <m:chr m:val="̂"/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pl-PL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l-PL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pl-PL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  <m:r>
                            <a:rPr lang="pl-PL" i="1">
                              <a:latin typeface="Cambria Math" panose="02040503050406030204" pitchFamily="18" charset="0"/>
                            </a:rPr>
                            <m:t>∗</m:t>
                          </m:r>
                          <m:func>
                            <m:funcPr>
                              <m:ctrlPr>
                                <a:rPr lang="pl-PL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pl-PL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pl-PL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pl-PL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l-PL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pl-PL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  <m:r>
                            <a:rPr lang="pl-PL" i="1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l-PL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acc>
                                <m:accPr>
                                  <m:chr m:val="̂"/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pl-PL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l-PL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pl-PL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d>
                          <m:r>
                            <a:rPr lang="pl-PL" i="1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m:rPr>
                              <m:sty m:val="p"/>
                            </m:rPr>
                            <a:rPr lang="pl-PL"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pl-PL" i="1">
                              <a:latin typeface="Cambria Math" panose="02040503050406030204" pitchFamily="18" charset="0"/>
                            </a:rPr>
                            <m:t>⁡(1−</m:t>
                          </m:r>
                          <m:sSub>
                            <m:sSubPr>
                              <m:ctrlPr>
                                <a:rPr lang="pl-PL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l-PL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l-PL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pl-PL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pl-PL" dirty="0" smtClean="0"/>
              </a:p>
              <a:p>
                <a:pPr>
                  <a:buFont typeface="Wingdings" panose="05000000000000000000" pitchFamily="2" charset="2"/>
                  <a:buChar char="Ø"/>
                </a:pPr>
                <a:r>
                  <a:rPr lang="pl-PL" dirty="0" smtClean="0"/>
                  <a:t>And many other</a:t>
                </a:r>
                <a:endParaRPr lang="en-GB" dirty="0"/>
              </a:p>
            </p:txBody>
          </p:sp>
        </mc:Choice>
        <mc:Fallback xmlns="">
          <p:sp>
            <p:nvSpPr>
              <p:cNvPr id="14" name="Tex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363230" y="1201840"/>
                <a:ext cx="4913704" cy="3727041"/>
              </a:xfrm>
              <a:blipFill>
                <a:blip r:embed="rId2"/>
                <a:stretch>
                  <a:fillRect l="-2109" t="-1961" b="-2009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Group 14"/>
          <p:cNvGrpSpPr/>
          <p:nvPr/>
        </p:nvGrpSpPr>
        <p:grpSpPr>
          <a:xfrm>
            <a:off x="5691231" y="2869240"/>
            <a:ext cx="2603818" cy="1209502"/>
            <a:chOff x="1500142" y="1313001"/>
            <a:chExt cx="5768638" cy="3081464"/>
          </a:xfrm>
        </p:grpSpPr>
        <p:grpSp>
          <p:nvGrpSpPr>
            <p:cNvPr id="16" name="Group 15"/>
            <p:cNvGrpSpPr/>
            <p:nvPr/>
          </p:nvGrpSpPr>
          <p:grpSpPr>
            <a:xfrm>
              <a:off x="1500142" y="1313001"/>
              <a:ext cx="5353633" cy="3042996"/>
              <a:chOff x="2369882" y="1059934"/>
              <a:chExt cx="4150739" cy="2359273"/>
            </a:xfrm>
          </p:grpSpPr>
          <p:sp>
            <p:nvSpPr>
              <p:cNvPr id="30" name="Oval 29"/>
              <p:cNvSpPr/>
              <p:nvPr/>
            </p:nvSpPr>
            <p:spPr>
              <a:xfrm>
                <a:off x="2382885" y="1677352"/>
                <a:ext cx="493381" cy="493381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108000" tIns="108000" rIns="108000" bIns="108000" rtlCol="0" anchor="ctr"/>
              <a:lstStyle/>
              <a:p>
                <a:pPr algn="ctr"/>
                <a:r>
                  <a:rPr lang="pl-PL" sz="100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0.5</a:t>
                </a:r>
                <a:endParaRPr lang="en-GB" sz="1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31" name="Oval 30"/>
              <p:cNvSpPr/>
              <p:nvPr/>
            </p:nvSpPr>
            <p:spPr>
              <a:xfrm>
                <a:off x="2382885" y="2308408"/>
                <a:ext cx="493381" cy="493381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108000" tIns="108000" rIns="108000" bIns="108000" rtlCol="0" anchor="ctr"/>
              <a:lstStyle/>
              <a:p>
                <a:pPr algn="ctr"/>
                <a:r>
                  <a:rPr lang="pl-PL" sz="100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-3</a:t>
                </a:r>
                <a:endParaRPr lang="en-GB" sz="1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32" name="Oval 31"/>
              <p:cNvSpPr/>
              <p:nvPr/>
            </p:nvSpPr>
            <p:spPr>
              <a:xfrm>
                <a:off x="2382885" y="2925826"/>
                <a:ext cx="493381" cy="493381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108000" tIns="108000" rIns="108000" bIns="108000" rtlCol="0" anchor="ctr"/>
              <a:lstStyle/>
              <a:p>
                <a:pPr algn="ctr"/>
                <a:r>
                  <a:rPr lang="pl-PL" sz="100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4</a:t>
                </a:r>
                <a:endParaRPr lang="en-GB" sz="1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33" name="Oval 32"/>
              <p:cNvSpPr/>
              <p:nvPr/>
            </p:nvSpPr>
            <p:spPr>
              <a:xfrm>
                <a:off x="3600894" y="1673440"/>
                <a:ext cx="497337" cy="497337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108000" tIns="108000" rIns="108000" bIns="108000" rtlCol="0" anchor="ctr"/>
              <a:lstStyle/>
              <a:p>
                <a:pPr algn="ctr"/>
                <a:endParaRPr lang="en-GB" sz="1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cxnSp>
            <p:nvCxnSpPr>
              <p:cNvPr id="34" name="Straight Connector 33"/>
              <p:cNvCxnSpPr>
                <a:stCxn id="30" idx="6"/>
                <a:endCxn id="33" idx="2"/>
              </p:cNvCxnSpPr>
              <p:nvPr/>
            </p:nvCxnSpPr>
            <p:spPr bwMode="gray">
              <a:xfrm flipV="1">
                <a:off x="2876266" y="1922109"/>
                <a:ext cx="724628" cy="1934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>
                <a:stCxn id="31" idx="6"/>
                <a:endCxn id="33" idx="2"/>
              </p:cNvCxnSpPr>
              <p:nvPr/>
            </p:nvCxnSpPr>
            <p:spPr bwMode="gray">
              <a:xfrm flipV="1">
                <a:off x="2876266" y="1922109"/>
                <a:ext cx="724628" cy="63299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>
                <a:stCxn id="32" idx="6"/>
                <a:endCxn id="33" idx="2"/>
              </p:cNvCxnSpPr>
              <p:nvPr/>
            </p:nvCxnSpPr>
            <p:spPr bwMode="gray">
              <a:xfrm flipV="1">
                <a:off x="2876266" y="1922109"/>
                <a:ext cx="724628" cy="125040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Oval 36"/>
              <p:cNvSpPr/>
              <p:nvPr/>
            </p:nvSpPr>
            <p:spPr>
              <a:xfrm>
                <a:off x="2369882" y="1059934"/>
                <a:ext cx="493381" cy="493381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108000" tIns="108000" rIns="108000" bIns="108000" rtlCol="0" anchor="ctr"/>
              <a:lstStyle/>
              <a:p>
                <a:pPr algn="ctr"/>
                <a:r>
                  <a:rPr lang="pl-PL" sz="100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1</a:t>
                </a:r>
                <a:endParaRPr lang="en-GB" sz="1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cxnSp>
            <p:nvCxnSpPr>
              <p:cNvPr id="38" name="Straight Connector 37"/>
              <p:cNvCxnSpPr>
                <a:stCxn id="37" idx="6"/>
                <a:endCxn id="33" idx="2"/>
              </p:cNvCxnSpPr>
              <p:nvPr/>
            </p:nvCxnSpPr>
            <p:spPr bwMode="gray">
              <a:xfrm>
                <a:off x="2863263" y="1306624"/>
                <a:ext cx="737631" cy="615484"/>
              </a:xfrm>
              <a:prstGeom prst="line">
                <a:avLst/>
              </a:prstGeom>
              <a:ln w="19050">
                <a:solidFill>
                  <a:schemeClr val="bg2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Oval 38"/>
              <p:cNvSpPr/>
              <p:nvPr/>
            </p:nvSpPr>
            <p:spPr>
              <a:xfrm>
                <a:off x="3596938" y="2302134"/>
                <a:ext cx="497337" cy="497337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108000" tIns="108000" rIns="108000" bIns="108000" rtlCol="0" anchor="ctr"/>
              <a:lstStyle/>
              <a:p>
                <a:pPr algn="ctr"/>
                <a:endParaRPr lang="en-GB" sz="1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40" name="Oval 39"/>
              <p:cNvSpPr/>
              <p:nvPr/>
            </p:nvSpPr>
            <p:spPr>
              <a:xfrm>
                <a:off x="4812089" y="1677352"/>
                <a:ext cx="497337" cy="497337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108000" tIns="108000" rIns="108000" bIns="108000" rtlCol="0" anchor="ctr"/>
              <a:lstStyle/>
              <a:p>
                <a:pPr algn="ctr"/>
                <a:endParaRPr lang="en-GB" sz="1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41" name="Oval 40"/>
              <p:cNvSpPr/>
              <p:nvPr/>
            </p:nvSpPr>
            <p:spPr>
              <a:xfrm>
                <a:off x="4812088" y="2293795"/>
                <a:ext cx="497337" cy="497337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108000" tIns="108000" rIns="108000" bIns="108000" rtlCol="0" anchor="ctr"/>
              <a:lstStyle/>
              <a:p>
                <a:pPr algn="ctr"/>
                <a:endParaRPr lang="en-GB" sz="100" b="1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cxnSp>
            <p:nvCxnSpPr>
              <p:cNvPr id="42" name="Straight Connector 41"/>
              <p:cNvCxnSpPr>
                <a:stCxn id="30" idx="6"/>
                <a:endCxn id="39" idx="2"/>
              </p:cNvCxnSpPr>
              <p:nvPr/>
            </p:nvCxnSpPr>
            <p:spPr bwMode="gray">
              <a:xfrm>
                <a:off x="2876266" y="1924043"/>
                <a:ext cx="720672" cy="62676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>
                <a:stCxn id="32" idx="6"/>
                <a:endCxn id="39" idx="2"/>
              </p:cNvCxnSpPr>
              <p:nvPr/>
            </p:nvCxnSpPr>
            <p:spPr bwMode="gray">
              <a:xfrm flipV="1">
                <a:off x="2876266" y="2550803"/>
                <a:ext cx="720672" cy="621714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>
                <a:stCxn id="31" idx="6"/>
                <a:endCxn id="39" idx="2"/>
              </p:cNvCxnSpPr>
              <p:nvPr/>
            </p:nvCxnSpPr>
            <p:spPr bwMode="gray">
              <a:xfrm flipV="1">
                <a:off x="2876266" y="2550803"/>
                <a:ext cx="720672" cy="4296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>
                <a:stCxn id="37" idx="6"/>
                <a:endCxn id="39" idx="2"/>
              </p:cNvCxnSpPr>
              <p:nvPr/>
            </p:nvCxnSpPr>
            <p:spPr bwMode="gray">
              <a:xfrm>
                <a:off x="2863263" y="1306624"/>
                <a:ext cx="733675" cy="1244178"/>
              </a:xfrm>
              <a:prstGeom prst="line">
                <a:avLst/>
              </a:prstGeom>
              <a:ln w="19050">
                <a:solidFill>
                  <a:schemeClr val="bg2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>
                <a:stCxn id="33" idx="6"/>
                <a:endCxn id="40" idx="2"/>
              </p:cNvCxnSpPr>
              <p:nvPr/>
            </p:nvCxnSpPr>
            <p:spPr bwMode="gray">
              <a:xfrm>
                <a:off x="4098231" y="1922109"/>
                <a:ext cx="713858" cy="3912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>
                <a:stCxn id="39" idx="6"/>
                <a:endCxn id="41" idx="2"/>
              </p:cNvCxnSpPr>
              <p:nvPr/>
            </p:nvCxnSpPr>
            <p:spPr bwMode="gray">
              <a:xfrm flipV="1">
                <a:off x="4094275" y="2542464"/>
                <a:ext cx="717813" cy="833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>
                <a:stCxn id="33" idx="6"/>
                <a:endCxn id="41" idx="2"/>
              </p:cNvCxnSpPr>
              <p:nvPr/>
            </p:nvCxnSpPr>
            <p:spPr bwMode="gray">
              <a:xfrm>
                <a:off x="4098231" y="1922109"/>
                <a:ext cx="713857" cy="620355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>
                <a:stCxn id="40" idx="2"/>
                <a:endCxn id="39" idx="6"/>
              </p:cNvCxnSpPr>
              <p:nvPr/>
            </p:nvCxnSpPr>
            <p:spPr bwMode="gray">
              <a:xfrm flipH="1">
                <a:off x="4094275" y="1926021"/>
                <a:ext cx="717814" cy="624782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" name="Oval 49"/>
              <p:cNvSpPr/>
              <p:nvPr/>
            </p:nvSpPr>
            <p:spPr>
              <a:xfrm>
                <a:off x="6023284" y="1677352"/>
                <a:ext cx="497337" cy="497337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108000" tIns="108000" rIns="108000" bIns="108000" rtlCol="0" anchor="ctr"/>
              <a:lstStyle/>
              <a:p>
                <a:pPr algn="ctr"/>
                <a:endParaRPr lang="en-GB" sz="1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cxnSp>
            <p:nvCxnSpPr>
              <p:cNvPr id="51" name="Straight Connector 50"/>
              <p:cNvCxnSpPr>
                <a:stCxn id="40" idx="6"/>
                <a:endCxn id="50" idx="2"/>
              </p:cNvCxnSpPr>
              <p:nvPr/>
            </p:nvCxnSpPr>
            <p:spPr bwMode="gray">
              <a:xfrm>
                <a:off x="5309426" y="1926021"/>
                <a:ext cx="713858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>
                <a:stCxn id="41" idx="6"/>
                <a:endCxn id="50" idx="2"/>
              </p:cNvCxnSpPr>
              <p:nvPr/>
            </p:nvCxnSpPr>
            <p:spPr bwMode="gray">
              <a:xfrm flipV="1">
                <a:off x="5309425" y="1926021"/>
                <a:ext cx="713859" cy="61644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>
                <a:stCxn id="37" idx="6"/>
                <a:endCxn id="40" idx="2"/>
              </p:cNvCxnSpPr>
              <p:nvPr/>
            </p:nvCxnSpPr>
            <p:spPr bwMode="gray">
              <a:xfrm>
                <a:off x="2863263" y="1306624"/>
                <a:ext cx="1948826" cy="619396"/>
              </a:xfrm>
              <a:prstGeom prst="line">
                <a:avLst/>
              </a:prstGeom>
              <a:ln w="19050">
                <a:solidFill>
                  <a:schemeClr val="bg2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>
                <a:stCxn id="37" idx="6"/>
                <a:endCxn id="41" idx="2"/>
              </p:cNvCxnSpPr>
              <p:nvPr/>
            </p:nvCxnSpPr>
            <p:spPr bwMode="gray">
              <a:xfrm>
                <a:off x="2863263" y="1306624"/>
                <a:ext cx="1948825" cy="1235839"/>
              </a:xfrm>
              <a:prstGeom prst="line">
                <a:avLst/>
              </a:prstGeom>
              <a:ln w="19050">
                <a:solidFill>
                  <a:schemeClr val="bg2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" name="Rectangle 16"/>
            <p:cNvSpPr/>
            <p:nvPr/>
          </p:nvSpPr>
          <p:spPr>
            <a:xfrm>
              <a:off x="3457995" y="3987426"/>
              <a:ext cx="980453" cy="40703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l-GR" sz="80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Φ</a:t>
              </a:r>
              <a:r>
                <a:rPr lang="pl-PL" sz="80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-relu</a:t>
              </a:r>
              <a:endParaRPr lang="en-GB" sz="1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940050" y="1751259"/>
              <a:ext cx="1226796" cy="17444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pl-PL" sz="600" dirty="0" smtClean="0"/>
                <a:t>w=[0, 2, -1, 2]</a:t>
              </a:r>
              <a:endParaRPr lang="en-GB" sz="600" dirty="0" err="1" smtClean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744308" y="3575779"/>
              <a:ext cx="1637363" cy="17444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pl-PL" sz="600" dirty="0" smtClean="0"/>
                <a:t>w=[2.95, 1.5, 0.3, 2]</a:t>
              </a:r>
              <a:endParaRPr lang="en-GB" sz="600" dirty="0" err="1" smtClean="0"/>
            </a:p>
          </p:txBody>
        </p:sp>
        <p:cxnSp>
          <p:nvCxnSpPr>
            <p:cNvPr id="20" name="Straight Connector 19"/>
            <p:cNvCxnSpPr>
              <a:stCxn id="33" idx="0"/>
              <a:endCxn id="33" idx="4"/>
            </p:cNvCxnSpPr>
            <p:nvPr/>
          </p:nvCxnSpPr>
          <p:spPr bwMode="gray">
            <a:xfrm>
              <a:off x="3408637" y="2104302"/>
              <a:ext cx="0" cy="64146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39" idx="0"/>
              <a:endCxn id="39" idx="4"/>
            </p:cNvCxnSpPr>
            <p:nvPr/>
          </p:nvCxnSpPr>
          <p:spPr bwMode="gray">
            <a:xfrm>
              <a:off x="3403535" y="2915194"/>
              <a:ext cx="0" cy="64146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stCxn id="40" idx="0"/>
              <a:endCxn id="40" idx="4"/>
            </p:cNvCxnSpPr>
            <p:nvPr/>
          </p:nvCxnSpPr>
          <p:spPr bwMode="gray">
            <a:xfrm>
              <a:off x="4970839" y="2109348"/>
              <a:ext cx="0" cy="64146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41" idx="0"/>
              <a:endCxn id="41" idx="4"/>
            </p:cNvCxnSpPr>
            <p:nvPr/>
          </p:nvCxnSpPr>
          <p:spPr bwMode="gray">
            <a:xfrm>
              <a:off x="4970838" y="2904438"/>
              <a:ext cx="0" cy="64146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50" idx="0"/>
              <a:endCxn id="50" idx="4"/>
            </p:cNvCxnSpPr>
            <p:nvPr/>
          </p:nvCxnSpPr>
          <p:spPr bwMode="gray">
            <a:xfrm>
              <a:off x="6533042" y="2109348"/>
              <a:ext cx="0" cy="64146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/>
            <p:cNvSpPr txBox="1"/>
            <p:nvPr/>
          </p:nvSpPr>
          <p:spPr>
            <a:xfrm>
              <a:off x="4390800" y="1719001"/>
              <a:ext cx="1226796" cy="17444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pl-PL" sz="600" dirty="0" smtClean="0"/>
                <a:t>w=[-30, </a:t>
              </a:r>
              <a:r>
                <a:rPr lang="pl-PL" sz="600" dirty="0"/>
                <a:t>1</a:t>
              </a:r>
              <a:r>
                <a:rPr lang="pl-PL" sz="600" dirty="0" smtClean="0"/>
                <a:t>, 1]</a:t>
              </a:r>
              <a:endParaRPr lang="en-GB" sz="600" dirty="0" err="1" smtClean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5043762" y="2301804"/>
              <a:ext cx="225937" cy="17444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endParaRPr lang="en-GB" sz="600" dirty="0" err="1" smtClean="0">
                <a:ln w="0"/>
                <a:solidFill>
                  <a:srgbClr val="EC660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4570957" y="3611910"/>
              <a:ext cx="1439983" cy="17444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pl-PL" sz="600" dirty="0" smtClean="0"/>
                <a:t>w=[-0.5, 1.5, -1.5]</a:t>
              </a:r>
              <a:endParaRPr lang="en-GB" sz="600" dirty="0" err="1" smtClean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6041984" y="1777377"/>
              <a:ext cx="1226796" cy="17444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pl-PL" sz="600" dirty="0" smtClean="0"/>
                <a:t>w=[-5, 10, </a:t>
              </a:r>
              <a:r>
                <a:rPr lang="pl-PL" sz="600" dirty="0"/>
                <a:t>2</a:t>
              </a:r>
              <a:r>
                <a:rPr lang="pl-PL" sz="600" dirty="0" smtClean="0"/>
                <a:t>]</a:t>
              </a:r>
              <a:endParaRPr lang="en-GB" sz="600" dirty="0" err="1" smtClean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6599523" y="2303905"/>
              <a:ext cx="225937" cy="17444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pl-PL" sz="600" dirty="0" smtClean="0">
                  <a:ln w="0"/>
                  <a:solidFill>
                    <a:srgbClr val="EC660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3</a:t>
              </a:r>
              <a:endParaRPr lang="en-GB" sz="600" dirty="0" err="1" smtClean="0">
                <a:ln w="0"/>
                <a:solidFill>
                  <a:srgbClr val="EC660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3" name="Right Arrow 2"/>
          <p:cNvSpPr/>
          <p:nvPr/>
        </p:nvSpPr>
        <p:spPr>
          <a:xfrm rot="16200000">
            <a:off x="5441198" y="4329247"/>
            <a:ext cx="802444" cy="396823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08000" tIns="108000" rIns="108000" bIns="108000" rtlCol="0" anchor="ctr"/>
          <a:lstStyle/>
          <a:p>
            <a:pPr algn="ctr"/>
            <a:r>
              <a:rPr lang="pl-PL" sz="1200" dirty="0" smtClean="0">
                <a:solidFill>
                  <a:schemeClr val="tx1"/>
                </a:solidFill>
              </a:rPr>
              <a:t>Input</a:t>
            </a:r>
            <a:endParaRPr lang="en-GB" sz="12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14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defTabSz="685800"/>
            <a:fld id="{8859B784-B4DA-46A0-AE05-FF0B2630EAC9}" type="datetime1">
              <a:rPr lang="en-GB" smtClean="0"/>
              <a:t>19/06/2020</a:t>
            </a:fld>
            <a:endParaRPr lang="en-GB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l-PL" dirty="0">
                <a:solidFill>
                  <a:schemeClr val="accent4"/>
                </a:solidFill>
              </a:rPr>
              <a:t>Task</a:t>
            </a:r>
            <a:endParaRPr lang="en-GB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4294967295"/>
          </p:nvPr>
        </p:nvSpPr>
        <p:spPr>
          <a:xfrm>
            <a:off x="2579688" y="109080"/>
            <a:ext cx="720725" cy="249238"/>
          </a:xfrm>
        </p:spPr>
        <p:txBody>
          <a:bodyPr/>
          <a:lstStyle/>
          <a:p>
            <a:r>
              <a:rPr lang="en-GB" dirty="0"/>
              <a:t>Artificial neural networks </a:t>
            </a:r>
            <a:r>
              <a:rPr lang="pl-PL" dirty="0"/>
              <a:t>101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0" dirty="0" smtClean="0"/>
              <a:t>What can be adjusted?</a:t>
            </a:r>
            <a:endParaRPr lang="en-GB" b="0" dirty="0"/>
          </a:p>
        </p:txBody>
      </p:sp>
      <p:sp>
        <p:nvSpPr>
          <p:cNvPr id="14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46762" y="1550155"/>
            <a:ext cx="5304669" cy="262305"/>
          </a:xfrm>
        </p:spPr>
        <p:txBody>
          <a:bodyPr/>
          <a:lstStyle/>
          <a:p>
            <a:pPr marL="0" indent="0">
              <a:buNone/>
            </a:pPr>
            <a:r>
              <a:rPr lang="pl-PL" dirty="0" smtClean="0"/>
              <a:t>What params can be changed to alter NN behaviour? (learning)</a:t>
            </a:r>
          </a:p>
          <a:p>
            <a:endParaRPr lang="pl-PL" dirty="0"/>
          </a:p>
          <a:p>
            <a:endParaRPr lang="pl-PL" dirty="0" smtClean="0"/>
          </a:p>
          <a:p>
            <a:endParaRPr lang="pl-PL" sz="1400" b="1" dirty="0" smtClean="0"/>
          </a:p>
        </p:txBody>
      </p:sp>
      <p:grpSp>
        <p:nvGrpSpPr>
          <p:cNvPr id="15" name="Group 14"/>
          <p:cNvGrpSpPr/>
          <p:nvPr/>
        </p:nvGrpSpPr>
        <p:grpSpPr>
          <a:xfrm>
            <a:off x="5489742" y="1812460"/>
            <a:ext cx="3254497" cy="1880483"/>
            <a:chOff x="1500142" y="1313001"/>
            <a:chExt cx="5768638" cy="3081464"/>
          </a:xfrm>
        </p:grpSpPr>
        <p:grpSp>
          <p:nvGrpSpPr>
            <p:cNvPr id="16" name="Group 15"/>
            <p:cNvGrpSpPr/>
            <p:nvPr/>
          </p:nvGrpSpPr>
          <p:grpSpPr>
            <a:xfrm>
              <a:off x="1500142" y="1313001"/>
              <a:ext cx="5353633" cy="3042996"/>
              <a:chOff x="2369882" y="1059934"/>
              <a:chExt cx="4150739" cy="2359273"/>
            </a:xfrm>
          </p:grpSpPr>
          <p:sp>
            <p:nvSpPr>
              <p:cNvPr id="30" name="Oval 29"/>
              <p:cNvSpPr/>
              <p:nvPr/>
            </p:nvSpPr>
            <p:spPr>
              <a:xfrm>
                <a:off x="2382885" y="1677352"/>
                <a:ext cx="493381" cy="493381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108000" tIns="108000" rIns="108000" bIns="108000" rtlCol="0" anchor="ctr"/>
              <a:lstStyle/>
              <a:p>
                <a:pPr algn="ctr"/>
                <a:r>
                  <a:rPr lang="pl-PL" sz="100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0.5</a:t>
                </a:r>
                <a:endParaRPr lang="en-GB" sz="1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31" name="Oval 30"/>
              <p:cNvSpPr/>
              <p:nvPr/>
            </p:nvSpPr>
            <p:spPr>
              <a:xfrm>
                <a:off x="2382885" y="2308408"/>
                <a:ext cx="493381" cy="493381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108000" tIns="108000" rIns="108000" bIns="108000" rtlCol="0" anchor="ctr"/>
              <a:lstStyle/>
              <a:p>
                <a:pPr algn="ctr"/>
                <a:r>
                  <a:rPr lang="pl-PL" sz="100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-3</a:t>
                </a:r>
                <a:endParaRPr lang="en-GB" sz="1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32" name="Oval 31"/>
              <p:cNvSpPr/>
              <p:nvPr/>
            </p:nvSpPr>
            <p:spPr>
              <a:xfrm>
                <a:off x="2382885" y="2925826"/>
                <a:ext cx="493381" cy="493381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108000" tIns="108000" rIns="108000" bIns="108000" rtlCol="0" anchor="ctr"/>
              <a:lstStyle/>
              <a:p>
                <a:pPr algn="ctr"/>
                <a:r>
                  <a:rPr lang="pl-PL" sz="100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4</a:t>
                </a:r>
                <a:endParaRPr lang="en-GB" sz="1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33" name="Oval 32"/>
              <p:cNvSpPr/>
              <p:nvPr/>
            </p:nvSpPr>
            <p:spPr>
              <a:xfrm>
                <a:off x="3600894" y="1673440"/>
                <a:ext cx="497337" cy="497337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108000" tIns="108000" rIns="108000" bIns="108000" rtlCol="0" anchor="ctr"/>
              <a:lstStyle/>
              <a:p>
                <a:pPr algn="ctr"/>
                <a:endParaRPr lang="en-GB" sz="1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cxnSp>
            <p:nvCxnSpPr>
              <p:cNvPr id="34" name="Straight Connector 33"/>
              <p:cNvCxnSpPr>
                <a:stCxn id="30" idx="6"/>
                <a:endCxn id="33" idx="2"/>
              </p:cNvCxnSpPr>
              <p:nvPr/>
            </p:nvCxnSpPr>
            <p:spPr bwMode="gray">
              <a:xfrm flipV="1">
                <a:off x="2876266" y="1922109"/>
                <a:ext cx="724628" cy="1934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>
                <a:stCxn id="31" idx="6"/>
                <a:endCxn id="33" idx="2"/>
              </p:cNvCxnSpPr>
              <p:nvPr/>
            </p:nvCxnSpPr>
            <p:spPr bwMode="gray">
              <a:xfrm flipV="1">
                <a:off x="2876266" y="1922109"/>
                <a:ext cx="724628" cy="63299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>
                <a:stCxn id="32" idx="6"/>
                <a:endCxn id="33" idx="2"/>
              </p:cNvCxnSpPr>
              <p:nvPr/>
            </p:nvCxnSpPr>
            <p:spPr bwMode="gray">
              <a:xfrm flipV="1">
                <a:off x="2876266" y="1922109"/>
                <a:ext cx="724628" cy="125040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Oval 36"/>
              <p:cNvSpPr/>
              <p:nvPr/>
            </p:nvSpPr>
            <p:spPr>
              <a:xfrm>
                <a:off x="2369882" y="1059934"/>
                <a:ext cx="493381" cy="493381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108000" tIns="108000" rIns="108000" bIns="108000" rtlCol="0" anchor="ctr"/>
              <a:lstStyle/>
              <a:p>
                <a:pPr algn="ctr"/>
                <a:r>
                  <a:rPr lang="pl-PL" sz="100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1</a:t>
                </a:r>
                <a:endParaRPr lang="en-GB" sz="1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cxnSp>
            <p:nvCxnSpPr>
              <p:cNvPr id="38" name="Straight Connector 37"/>
              <p:cNvCxnSpPr>
                <a:stCxn id="37" idx="6"/>
                <a:endCxn id="33" idx="2"/>
              </p:cNvCxnSpPr>
              <p:nvPr/>
            </p:nvCxnSpPr>
            <p:spPr bwMode="gray">
              <a:xfrm>
                <a:off x="2863263" y="1306624"/>
                <a:ext cx="737631" cy="615484"/>
              </a:xfrm>
              <a:prstGeom prst="line">
                <a:avLst/>
              </a:prstGeom>
              <a:ln w="19050">
                <a:solidFill>
                  <a:schemeClr val="bg2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Oval 38"/>
              <p:cNvSpPr/>
              <p:nvPr/>
            </p:nvSpPr>
            <p:spPr>
              <a:xfrm>
                <a:off x="3596938" y="2302134"/>
                <a:ext cx="497337" cy="497337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108000" tIns="108000" rIns="108000" bIns="108000" rtlCol="0" anchor="ctr"/>
              <a:lstStyle/>
              <a:p>
                <a:pPr algn="ctr"/>
                <a:endParaRPr lang="en-GB" sz="1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40" name="Oval 39"/>
              <p:cNvSpPr/>
              <p:nvPr/>
            </p:nvSpPr>
            <p:spPr>
              <a:xfrm>
                <a:off x="4812089" y="1677352"/>
                <a:ext cx="497337" cy="497337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108000" tIns="108000" rIns="108000" bIns="108000" rtlCol="0" anchor="ctr"/>
              <a:lstStyle/>
              <a:p>
                <a:pPr algn="ctr"/>
                <a:endParaRPr lang="en-GB" sz="1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41" name="Oval 40"/>
              <p:cNvSpPr/>
              <p:nvPr/>
            </p:nvSpPr>
            <p:spPr>
              <a:xfrm>
                <a:off x="4812088" y="2293795"/>
                <a:ext cx="497337" cy="497337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108000" tIns="108000" rIns="108000" bIns="108000" rtlCol="0" anchor="ctr"/>
              <a:lstStyle/>
              <a:p>
                <a:pPr algn="ctr"/>
                <a:endParaRPr lang="en-GB" sz="100" b="1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cxnSp>
            <p:nvCxnSpPr>
              <p:cNvPr id="42" name="Straight Connector 41"/>
              <p:cNvCxnSpPr>
                <a:stCxn id="30" idx="6"/>
                <a:endCxn id="39" idx="2"/>
              </p:cNvCxnSpPr>
              <p:nvPr/>
            </p:nvCxnSpPr>
            <p:spPr bwMode="gray">
              <a:xfrm>
                <a:off x="2876266" y="1924043"/>
                <a:ext cx="720672" cy="62676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>
                <a:stCxn id="32" idx="6"/>
                <a:endCxn id="39" idx="2"/>
              </p:cNvCxnSpPr>
              <p:nvPr/>
            </p:nvCxnSpPr>
            <p:spPr bwMode="gray">
              <a:xfrm flipV="1">
                <a:off x="2876266" y="2550803"/>
                <a:ext cx="720671" cy="62171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>
                <a:stCxn id="31" idx="6"/>
                <a:endCxn id="39" idx="2"/>
              </p:cNvCxnSpPr>
              <p:nvPr/>
            </p:nvCxnSpPr>
            <p:spPr bwMode="gray">
              <a:xfrm flipV="1">
                <a:off x="2876266" y="2550803"/>
                <a:ext cx="720672" cy="4296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>
                <a:stCxn id="37" idx="6"/>
                <a:endCxn id="39" idx="2"/>
              </p:cNvCxnSpPr>
              <p:nvPr/>
            </p:nvCxnSpPr>
            <p:spPr bwMode="gray">
              <a:xfrm>
                <a:off x="2863263" y="1306624"/>
                <a:ext cx="733675" cy="1244178"/>
              </a:xfrm>
              <a:prstGeom prst="line">
                <a:avLst/>
              </a:prstGeom>
              <a:ln w="19050">
                <a:solidFill>
                  <a:schemeClr val="bg2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>
                <a:stCxn id="33" idx="6"/>
                <a:endCxn id="40" idx="2"/>
              </p:cNvCxnSpPr>
              <p:nvPr/>
            </p:nvCxnSpPr>
            <p:spPr bwMode="gray">
              <a:xfrm>
                <a:off x="4098231" y="1922109"/>
                <a:ext cx="713858" cy="3912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>
                <a:stCxn id="39" idx="6"/>
                <a:endCxn id="41" idx="2"/>
              </p:cNvCxnSpPr>
              <p:nvPr/>
            </p:nvCxnSpPr>
            <p:spPr bwMode="gray">
              <a:xfrm flipV="1">
                <a:off x="4094275" y="2542464"/>
                <a:ext cx="717813" cy="833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>
                <a:stCxn id="33" idx="6"/>
                <a:endCxn id="41" idx="2"/>
              </p:cNvCxnSpPr>
              <p:nvPr/>
            </p:nvCxnSpPr>
            <p:spPr bwMode="gray">
              <a:xfrm>
                <a:off x="4098231" y="1922109"/>
                <a:ext cx="713857" cy="620355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>
                <a:stCxn id="40" idx="2"/>
                <a:endCxn id="39" idx="6"/>
              </p:cNvCxnSpPr>
              <p:nvPr/>
            </p:nvCxnSpPr>
            <p:spPr bwMode="gray">
              <a:xfrm flipH="1">
                <a:off x="4094275" y="1926021"/>
                <a:ext cx="717814" cy="624782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" name="Oval 49"/>
              <p:cNvSpPr/>
              <p:nvPr/>
            </p:nvSpPr>
            <p:spPr>
              <a:xfrm>
                <a:off x="6023284" y="1677352"/>
                <a:ext cx="497337" cy="497337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108000" tIns="108000" rIns="108000" bIns="108000" rtlCol="0" anchor="ctr"/>
              <a:lstStyle/>
              <a:p>
                <a:pPr algn="ctr"/>
                <a:endParaRPr lang="en-GB" sz="1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cxnSp>
            <p:nvCxnSpPr>
              <p:cNvPr id="51" name="Straight Connector 50"/>
              <p:cNvCxnSpPr>
                <a:stCxn id="40" idx="6"/>
                <a:endCxn id="50" idx="2"/>
              </p:cNvCxnSpPr>
              <p:nvPr/>
            </p:nvCxnSpPr>
            <p:spPr bwMode="gray">
              <a:xfrm>
                <a:off x="5309426" y="1926021"/>
                <a:ext cx="713858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>
                <a:stCxn id="41" idx="6"/>
                <a:endCxn id="50" idx="2"/>
              </p:cNvCxnSpPr>
              <p:nvPr/>
            </p:nvCxnSpPr>
            <p:spPr bwMode="gray">
              <a:xfrm flipV="1">
                <a:off x="5309425" y="1926021"/>
                <a:ext cx="713859" cy="61644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>
                <a:stCxn id="37" idx="6"/>
                <a:endCxn id="40" idx="2"/>
              </p:cNvCxnSpPr>
              <p:nvPr/>
            </p:nvCxnSpPr>
            <p:spPr bwMode="gray">
              <a:xfrm>
                <a:off x="2863263" y="1306624"/>
                <a:ext cx="1948826" cy="619396"/>
              </a:xfrm>
              <a:prstGeom prst="line">
                <a:avLst/>
              </a:prstGeom>
              <a:ln w="19050">
                <a:solidFill>
                  <a:schemeClr val="bg2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>
                <a:stCxn id="37" idx="6"/>
                <a:endCxn id="41" idx="2"/>
              </p:cNvCxnSpPr>
              <p:nvPr/>
            </p:nvCxnSpPr>
            <p:spPr bwMode="gray">
              <a:xfrm>
                <a:off x="2863263" y="1306624"/>
                <a:ext cx="1948825" cy="1235839"/>
              </a:xfrm>
              <a:prstGeom prst="line">
                <a:avLst/>
              </a:prstGeom>
              <a:ln w="19050">
                <a:solidFill>
                  <a:schemeClr val="bg2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" name="Rectangle 16"/>
            <p:cNvSpPr/>
            <p:nvPr/>
          </p:nvSpPr>
          <p:spPr>
            <a:xfrm>
              <a:off x="3457995" y="3987426"/>
              <a:ext cx="980453" cy="40703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l-GR" sz="80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Φ</a:t>
              </a:r>
              <a:r>
                <a:rPr lang="pl-PL" sz="80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-relu</a:t>
              </a:r>
              <a:endParaRPr lang="en-GB" sz="1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940050" y="1751259"/>
              <a:ext cx="1226796" cy="17444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pl-PL" sz="600" dirty="0" smtClean="0"/>
                <a:t>w=[0, 2, -1, 2]</a:t>
              </a:r>
              <a:endParaRPr lang="en-GB" sz="600" dirty="0" err="1" smtClean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744308" y="3575779"/>
              <a:ext cx="1637363" cy="17444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pl-PL" sz="600" dirty="0" smtClean="0"/>
                <a:t>w=[2.95, 1.5, 0.3, 2]</a:t>
              </a:r>
              <a:endParaRPr lang="en-GB" sz="600" dirty="0" err="1" smtClean="0"/>
            </a:p>
          </p:txBody>
        </p:sp>
        <p:cxnSp>
          <p:nvCxnSpPr>
            <p:cNvPr id="20" name="Straight Connector 19"/>
            <p:cNvCxnSpPr>
              <a:stCxn id="33" idx="0"/>
              <a:endCxn id="33" idx="4"/>
            </p:cNvCxnSpPr>
            <p:nvPr/>
          </p:nvCxnSpPr>
          <p:spPr bwMode="gray">
            <a:xfrm>
              <a:off x="3408637" y="2104302"/>
              <a:ext cx="0" cy="64146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39" idx="0"/>
              <a:endCxn id="39" idx="4"/>
            </p:cNvCxnSpPr>
            <p:nvPr/>
          </p:nvCxnSpPr>
          <p:spPr bwMode="gray">
            <a:xfrm>
              <a:off x="3403535" y="2915194"/>
              <a:ext cx="0" cy="64146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stCxn id="40" idx="0"/>
              <a:endCxn id="40" idx="4"/>
            </p:cNvCxnSpPr>
            <p:nvPr/>
          </p:nvCxnSpPr>
          <p:spPr bwMode="gray">
            <a:xfrm>
              <a:off x="4970839" y="2109348"/>
              <a:ext cx="0" cy="64146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41" idx="0"/>
              <a:endCxn id="41" idx="4"/>
            </p:cNvCxnSpPr>
            <p:nvPr/>
          </p:nvCxnSpPr>
          <p:spPr bwMode="gray">
            <a:xfrm>
              <a:off x="4970838" y="2904438"/>
              <a:ext cx="0" cy="64146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50" idx="0"/>
              <a:endCxn id="50" idx="4"/>
            </p:cNvCxnSpPr>
            <p:nvPr/>
          </p:nvCxnSpPr>
          <p:spPr bwMode="gray">
            <a:xfrm>
              <a:off x="6533042" y="2109348"/>
              <a:ext cx="0" cy="64146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/>
            <p:cNvSpPr txBox="1"/>
            <p:nvPr/>
          </p:nvSpPr>
          <p:spPr>
            <a:xfrm>
              <a:off x="4390800" y="1719001"/>
              <a:ext cx="1226796" cy="17444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pl-PL" sz="600" dirty="0" smtClean="0"/>
                <a:t>w=[-30, </a:t>
              </a:r>
              <a:r>
                <a:rPr lang="pl-PL" sz="600" dirty="0"/>
                <a:t>1</a:t>
              </a:r>
              <a:r>
                <a:rPr lang="pl-PL" sz="600" dirty="0" smtClean="0"/>
                <a:t>, 1]</a:t>
              </a:r>
              <a:endParaRPr lang="en-GB" sz="600" dirty="0" err="1" smtClean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5043762" y="2301804"/>
              <a:ext cx="225937" cy="17444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endParaRPr lang="en-GB" sz="600" dirty="0" err="1" smtClean="0">
                <a:ln w="0"/>
                <a:solidFill>
                  <a:srgbClr val="EC660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4570957" y="3611910"/>
              <a:ext cx="1439983" cy="17444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pl-PL" sz="600" dirty="0" smtClean="0"/>
                <a:t>w=[-0.5, 1.5, -1.5]</a:t>
              </a:r>
              <a:endParaRPr lang="en-GB" sz="600" dirty="0" err="1" smtClean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6041984" y="1777377"/>
              <a:ext cx="1226796" cy="17444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pl-PL" sz="600" dirty="0" smtClean="0"/>
                <a:t>w=[-5, 10, </a:t>
              </a:r>
              <a:r>
                <a:rPr lang="pl-PL" sz="600" dirty="0"/>
                <a:t>2</a:t>
              </a:r>
              <a:r>
                <a:rPr lang="pl-PL" sz="600" dirty="0" smtClean="0"/>
                <a:t>]</a:t>
              </a:r>
              <a:endParaRPr lang="en-GB" sz="600" dirty="0" err="1" smtClean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6599523" y="2303905"/>
              <a:ext cx="225937" cy="17444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pl-PL" sz="600" dirty="0" smtClean="0">
                  <a:ln w="0"/>
                  <a:solidFill>
                    <a:srgbClr val="EC660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3</a:t>
              </a:r>
              <a:endParaRPr lang="en-GB" sz="600" dirty="0" err="1" smtClean="0">
                <a:ln w="0"/>
                <a:solidFill>
                  <a:srgbClr val="EC660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3" name="Right Arrow 2"/>
          <p:cNvSpPr/>
          <p:nvPr/>
        </p:nvSpPr>
        <p:spPr>
          <a:xfrm rot="16200000">
            <a:off x="5282322" y="4052411"/>
            <a:ext cx="802444" cy="396823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08000" tIns="108000" rIns="108000" bIns="108000" rtlCol="0" anchor="ctr"/>
          <a:lstStyle/>
          <a:p>
            <a:pPr algn="ctr"/>
            <a:r>
              <a:rPr lang="pl-PL" sz="1200" dirty="0" smtClean="0">
                <a:solidFill>
                  <a:schemeClr val="tx1"/>
                </a:solidFill>
              </a:rPr>
              <a:t>Input</a:t>
            </a:r>
            <a:endParaRPr lang="en-GB" sz="1200" dirty="0" smtClean="0">
              <a:solidFill>
                <a:schemeClr val="tx1"/>
              </a:solidFill>
            </a:endParaRPr>
          </a:p>
        </p:txBody>
      </p:sp>
      <p:sp>
        <p:nvSpPr>
          <p:cNvPr id="55" name="Text Placeholder 1"/>
          <p:cNvSpPr txBox="1">
            <a:spLocks/>
          </p:cNvSpPr>
          <p:nvPr/>
        </p:nvSpPr>
        <p:spPr>
          <a:xfrm>
            <a:off x="446762" y="1886771"/>
            <a:ext cx="5304669" cy="26230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77800" marR="0" indent="-177800" algn="l" defTabSz="685800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 lang="de-DE" sz="1400" b="0" kern="1200" smtClean="0">
                <a:solidFill>
                  <a:schemeClr val="tx1"/>
                </a:solidFill>
                <a:latin typeface="+mn-lt"/>
                <a:ea typeface="Geneva" pitchFamily="-128" charset="-128"/>
                <a:cs typeface="+mn-cs"/>
              </a:defRPr>
            </a:lvl1pPr>
            <a:lvl2pPr marL="361950" marR="0" indent="-184150" algn="l" defTabSz="685800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 lang="de-DE" sz="1200" b="0" kern="1200" smtClean="0">
                <a:solidFill>
                  <a:schemeClr val="tx1"/>
                </a:solidFill>
                <a:latin typeface="+mn-lt"/>
                <a:ea typeface="Geneva" pitchFamily="-128" charset="-128"/>
                <a:cs typeface="+mn-cs"/>
              </a:defRPr>
            </a:lvl2pPr>
            <a:lvl3pPr marL="539750" marR="0" indent="-177800" algn="l" defTabSz="685800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 lang="de-DE" sz="1200" b="0" kern="1200" baseline="0" smtClean="0">
                <a:solidFill>
                  <a:schemeClr val="tx1"/>
                </a:solidFill>
                <a:latin typeface="+mn-lt"/>
                <a:ea typeface="Geneva" pitchFamily="-128" charset="-128"/>
                <a:cs typeface="+mn-cs"/>
              </a:defRPr>
            </a:lvl3pPr>
            <a:lvl4pPr marL="717550" marR="0" indent="-177800" algn="l" defTabSz="685800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 lang="de-DE" sz="1200" b="0" kern="1200" smtClean="0">
                <a:solidFill>
                  <a:schemeClr val="tx1"/>
                </a:solidFill>
                <a:latin typeface="+mn-lt"/>
                <a:ea typeface="Geneva" pitchFamily="-128" charset="-128"/>
                <a:cs typeface="+mn-cs"/>
              </a:defRPr>
            </a:lvl4pPr>
            <a:lvl5pPr marL="895350" marR="0" indent="-177800" algn="l" defTabSz="685800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 lang="de-DE" sz="1200" b="0" kern="1200" baseline="0">
                <a:solidFill>
                  <a:schemeClr val="tx1"/>
                </a:solidFill>
                <a:latin typeface="+mn-lt"/>
                <a:ea typeface="Geneva" pitchFamily="-128" charset="-128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dirty="0" smtClean="0"/>
              <a:t>Input is given</a:t>
            </a:r>
          </a:p>
          <a:p>
            <a:endParaRPr lang="pl-PL" dirty="0" smtClean="0"/>
          </a:p>
          <a:p>
            <a:endParaRPr lang="pl-PL" dirty="0" smtClean="0"/>
          </a:p>
          <a:p>
            <a:endParaRPr lang="pl-PL" b="1" dirty="0"/>
          </a:p>
        </p:txBody>
      </p:sp>
      <p:sp>
        <p:nvSpPr>
          <p:cNvPr id="56" name="Text Placeholder 1"/>
          <p:cNvSpPr txBox="1">
            <a:spLocks/>
          </p:cNvSpPr>
          <p:nvPr/>
        </p:nvSpPr>
        <p:spPr>
          <a:xfrm>
            <a:off x="446761" y="2204232"/>
            <a:ext cx="5304669" cy="26230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77800" marR="0" indent="-177800" algn="l" defTabSz="685800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 lang="de-DE" sz="1400" b="0" kern="1200" smtClean="0">
                <a:solidFill>
                  <a:schemeClr val="tx1"/>
                </a:solidFill>
                <a:latin typeface="+mn-lt"/>
                <a:ea typeface="Geneva" pitchFamily="-128" charset="-128"/>
                <a:cs typeface="+mn-cs"/>
              </a:defRPr>
            </a:lvl1pPr>
            <a:lvl2pPr marL="361950" marR="0" indent="-184150" algn="l" defTabSz="685800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 lang="de-DE" sz="1200" b="0" kern="1200" smtClean="0">
                <a:solidFill>
                  <a:schemeClr val="tx1"/>
                </a:solidFill>
                <a:latin typeface="+mn-lt"/>
                <a:ea typeface="Geneva" pitchFamily="-128" charset="-128"/>
                <a:cs typeface="+mn-cs"/>
              </a:defRPr>
            </a:lvl2pPr>
            <a:lvl3pPr marL="539750" marR="0" indent="-177800" algn="l" defTabSz="685800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 lang="de-DE" sz="1200" b="0" kern="1200" baseline="0" smtClean="0">
                <a:solidFill>
                  <a:schemeClr val="tx1"/>
                </a:solidFill>
                <a:latin typeface="+mn-lt"/>
                <a:ea typeface="Geneva" pitchFamily="-128" charset="-128"/>
                <a:cs typeface="+mn-cs"/>
              </a:defRPr>
            </a:lvl3pPr>
            <a:lvl4pPr marL="717550" marR="0" indent="-177800" algn="l" defTabSz="685800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 lang="de-DE" sz="1200" b="0" kern="1200" smtClean="0">
                <a:solidFill>
                  <a:schemeClr val="tx1"/>
                </a:solidFill>
                <a:latin typeface="+mn-lt"/>
                <a:ea typeface="Geneva" pitchFamily="-128" charset="-128"/>
                <a:cs typeface="+mn-cs"/>
              </a:defRPr>
            </a:lvl4pPr>
            <a:lvl5pPr marL="895350" marR="0" indent="-177800" algn="l" defTabSz="685800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 lang="de-DE" sz="1200" b="0" kern="1200" baseline="0">
                <a:solidFill>
                  <a:schemeClr val="tx1"/>
                </a:solidFill>
                <a:latin typeface="+mn-lt"/>
                <a:ea typeface="Geneva" pitchFamily="-128" charset="-128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dirty="0" smtClean="0"/>
              <a:t>Output should be adjusted – but </a:t>
            </a:r>
            <a:r>
              <a:rPr lang="en-GB" dirty="0" smtClean="0"/>
              <a:t>indirectly</a:t>
            </a:r>
            <a:r>
              <a:rPr lang="pl-PL" dirty="0" smtClean="0"/>
              <a:t> </a:t>
            </a:r>
          </a:p>
          <a:p>
            <a:endParaRPr lang="pl-PL" dirty="0" smtClean="0"/>
          </a:p>
          <a:p>
            <a:endParaRPr lang="pl-PL" b="1" dirty="0"/>
          </a:p>
        </p:txBody>
      </p:sp>
      <p:sp>
        <p:nvSpPr>
          <p:cNvPr id="57" name="Text Placeholder 1"/>
          <p:cNvSpPr txBox="1">
            <a:spLocks/>
          </p:cNvSpPr>
          <p:nvPr/>
        </p:nvSpPr>
        <p:spPr>
          <a:xfrm>
            <a:off x="446762" y="2532842"/>
            <a:ext cx="5304669" cy="26230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77800" marR="0" indent="-177800" algn="l" defTabSz="685800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 lang="de-DE" sz="1400" b="0" kern="1200" smtClean="0">
                <a:solidFill>
                  <a:schemeClr val="tx1"/>
                </a:solidFill>
                <a:latin typeface="+mn-lt"/>
                <a:ea typeface="Geneva" pitchFamily="-128" charset="-128"/>
                <a:cs typeface="+mn-cs"/>
              </a:defRPr>
            </a:lvl1pPr>
            <a:lvl2pPr marL="361950" marR="0" indent="-184150" algn="l" defTabSz="685800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 lang="de-DE" sz="1200" b="0" kern="1200" smtClean="0">
                <a:solidFill>
                  <a:schemeClr val="tx1"/>
                </a:solidFill>
                <a:latin typeface="+mn-lt"/>
                <a:ea typeface="Geneva" pitchFamily="-128" charset="-128"/>
                <a:cs typeface="+mn-cs"/>
              </a:defRPr>
            </a:lvl2pPr>
            <a:lvl3pPr marL="539750" marR="0" indent="-177800" algn="l" defTabSz="685800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 lang="de-DE" sz="1200" b="0" kern="1200" baseline="0" smtClean="0">
                <a:solidFill>
                  <a:schemeClr val="tx1"/>
                </a:solidFill>
                <a:latin typeface="+mn-lt"/>
                <a:ea typeface="Geneva" pitchFamily="-128" charset="-128"/>
                <a:cs typeface="+mn-cs"/>
              </a:defRPr>
            </a:lvl3pPr>
            <a:lvl4pPr marL="717550" marR="0" indent="-177800" algn="l" defTabSz="685800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 lang="de-DE" sz="1200" b="0" kern="1200" smtClean="0">
                <a:solidFill>
                  <a:schemeClr val="tx1"/>
                </a:solidFill>
                <a:latin typeface="+mn-lt"/>
                <a:ea typeface="Geneva" pitchFamily="-128" charset="-128"/>
                <a:cs typeface="+mn-cs"/>
              </a:defRPr>
            </a:lvl4pPr>
            <a:lvl5pPr marL="895350" marR="0" indent="-177800" algn="l" defTabSz="685800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 lang="de-DE" sz="1200" b="0" kern="1200" baseline="0">
                <a:solidFill>
                  <a:schemeClr val="tx1"/>
                </a:solidFill>
                <a:latin typeface="+mn-lt"/>
                <a:ea typeface="Geneva" pitchFamily="-128" charset="-128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dirty="0" smtClean="0"/>
              <a:t>Changing activation function wouldn’t make much sense</a:t>
            </a:r>
          </a:p>
          <a:p>
            <a:endParaRPr lang="pl-PL" dirty="0" smtClean="0"/>
          </a:p>
          <a:p>
            <a:endParaRPr lang="pl-PL" b="1" dirty="0"/>
          </a:p>
        </p:txBody>
      </p:sp>
      <p:sp>
        <p:nvSpPr>
          <p:cNvPr id="58" name="Text Placeholder 1"/>
          <p:cNvSpPr txBox="1">
            <a:spLocks/>
          </p:cNvSpPr>
          <p:nvPr/>
        </p:nvSpPr>
        <p:spPr>
          <a:xfrm>
            <a:off x="446763" y="2853590"/>
            <a:ext cx="4708182" cy="468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77800" marR="0" indent="-177800" algn="l" defTabSz="685800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 lang="de-DE" sz="1400" b="0" kern="1200" smtClean="0">
                <a:solidFill>
                  <a:schemeClr val="tx1"/>
                </a:solidFill>
                <a:latin typeface="+mn-lt"/>
                <a:ea typeface="Geneva" pitchFamily="-128" charset="-128"/>
                <a:cs typeface="+mn-cs"/>
              </a:defRPr>
            </a:lvl1pPr>
            <a:lvl2pPr marL="361950" marR="0" indent="-184150" algn="l" defTabSz="685800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 lang="de-DE" sz="1200" b="0" kern="1200" smtClean="0">
                <a:solidFill>
                  <a:schemeClr val="tx1"/>
                </a:solidFill>
                <a:latin typeface="+mn-lt"/>
                <a:ea typeface="Geneva" pitchFamily="-128" charset="-128"/>
                <a:cs typeface="+mn-cs"/>
              </a:defRPr>
            </a:lvl2pPr>
            <a:lvl3pPr marL="539750" marR="0" indent="-177800" algn="l" defTabSz="685800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 lang="de-DE" sz="1200" b="0" kern="1200" baseline="0" smtClean="0">
                <a:solidFill>
                  <a:schemeClr val="tx1"/>
                </a:solidFill>
                <a:latin typeface="+mn-lt"/>
                <a:ea typeface="Geneva" pitchFamily="-128" charset="-128"/>
                <a:cs typeface="+mn-cs"/>
              </a:defRPr>
            </a:lvl3pPr>
            <a:lvl4pPr marL="717550" marR="0" indent="-177800" algn="l" defTabSz="685800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 lang="de-DE" sz="1200" b="0" kern="1200" smtClean="0">
                <a:solidFill>
                  <a:schemeClr val="tx1"/>
                </a:solidFill>
                <a:latin typeface="+mn-lt"/>
                <a:ea typeface="Geneva" pitchFamily="-128" charset="-128"/>
                <a:cs typeface="+mn-cs"/>
              </a:defRPr>
            </a:lvl4pPr>
            <a:lvl5pPr marL="895350" marR="0" indent="-177800" algn="l" defTabSz="685800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 lang="de-DE" sz="1200" b="0" kern="1200" baseline="0">
                <a:solidFill>
                  <a:schemeClr val="tx1"/>
                </a:solidFill>
                <a:latin typeface="+mn-lt"/>
                <a:ea typeface="Geneva" pitchFamily="-128" charset="-128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dirty="0" smtClean="0"/>
              <a:t>Typically number of neurons and layers (nn architecture) does not change</a:t>
            </a:r>
          </a:p>
          <a:p>
            <a:endParaRPr lang="pl-PL" dirty="0" smtClean="0"/>
          </a:p>
          <a:p>
            <a:endParaRPr lang="pl-PL" b="1" dirty="0"/>
          </a:p>
        </p:txBody>
      </p:sp>
      <p:sp>
        <p:nvSpPr>
          <p:cNvPr id="59" name="Text Placeholder 1"/>
          <p:cNvSpPr txBox="1">
            <a:spLocks/>
          </p:cNvSpPr>
          <p:nvPr/>
        </p:nvSpPr>
        <p:spPr>
          <a:xfrm>
            <a:off x="446763" y="3458818"/>
            <a:ext cx="4708182" cy="468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77800" marR="0" indent="-177800" algn="l" defTabSz="685800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 lang="de-DE" sz="1400" b="0" kern="1200" smtClean="0">
                <a:solidFill>
                  <a:schemeClr val="tx1"/>
                </a:solidFill>
                <a:latin typeface="+mn-lt"/>
                <a:ea typeface="Geneva" pitchFamily="-128" charset="-128"/>
                <a:cs typeface="+mn-cs"/>
              </a:defRPr>
            </a:lvl1pPr>
            <a:lvl2pPr marL="361950" marR="0" indent="-184150" algn="l" defTabSz="685800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 lang="de-DE" sz="1200" b="0" kern="1200" smtClean="0">
                <a:solidFill>
                  <a:schemeClr val="tx1"/>
                </a:solidFill>
                <a:latin typeface="+mn-lt"/>
                <a:ea typeface="Geneva" pitchFamily="-128" charset="-128"/>
                <a:cs typeface="+mn-cs"/>
              </a:defRPr>
            </a:lvl2pPr>
            <a:lvl3pPr marL="539750" marR="0" indent="-177800" algn="l" defTabSz="685800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 lang="de-DE" sz="1200" b="0" kern="1200" baseline="0" smtClean="0">
                <a:solidFill>
                  <a:schemeClr val="tx1"/>
                </a:solidFill>
                <a:latin typeface="+mn-lt"/>
                <a:ea typeface="Geneva" pitchFamily="-128" charset="-128"/>
                <a:cs typeface="+mn-cs"/>
              </a:defRPr>
            </a:lvl3pPr>
            <a:lvl4pPr marL="717550" marR="0" indent="-177800" algn="l" defTabSz="685800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 lang="de-DE" sz="1200" b="0" kern="1200" smtClean="0">
                <a:solidFill>
                  <a:schemeClr val="tx1"/>
                </a:solidFill>
                <a:latin typeface="+mn-lt"/>
                <a:ea typeface="Geneva" pitchFamily="-128" charset="-128"/>
                <a:cs typeface="+mn-cs"/>
              </a:defRPr>
            </a:lvl4pPr>
            <a:lvl5pPr marL="895350" marR="0" indent="-177800" algn="l" defTabSz="685800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 lang="de-DE" sz="1200" b="0" kern="1200" baseline="0">
                <a:solidFill>
                  <a:schemeClr val="tx1"/>
                </a:solidFill>
                <a:latin typeface="+mn-lt"/>
                <a:ea typeface="Geneva" pitchFamily="-128" charset="-128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dirty="0" smtClean="0"/>
              <a:t>Neural network learns by adjusting it’s </a:t>
            </a:r>
            <a:r>
              <a:rPr lang="pl-PL" b="1" dirty="0" smtClean="0"/>
              <a:t>weights</a:t>
            </a:r>
          </a:p>
          <a:p>
            <a:endParaRPr lang="pl-PL" b="1" dirty="0"/>
          </a:p>
        </p:txBody>
      </p:sp>
    </p:spTree>
    <p:extLst>
      <p:ext uri="{BB962C8B-B14F-4D97-AF65-F5344CB8AC3E}">
        <p14:creationId xmlns:p14="http://schemas.microsoft.com/office/powerpoint/2010/main" val="1232430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  <p:bldP spid="56" grpId="0"/>
      <p:bldP spid="57" grpId="0"/>
      <p:bldP spid="58" grpId="0"/>
      <p:bldP spid="5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defTabSz="685800"/>
            <a:fld id="{8859B784-B4DA-46A0-AE05-FF0B2630EAC9}" type="datetime1">
              <a:rPr lang="en-GB" smtClean="0"/>
              <a:t>19/06/2020</a:t>
            </a:fld>
            <a:endParaRPr lang="en-GB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l-PL" dirty="0">
                <a:solidFill>
                  <a:schemeClr val="accent4"/>
                </a:solidFill>
              </a:rPr>
              <a:t>Task</a:t>
            </a:r>
            <a:endParaRPr lang="en-GB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4294967295"/>
          </p:nvPr>
        </p:nvSpPr>
        <p:spPr>
          <a:xfrm>
            <a:off x="2579688" y="109080"/>
            <a:ext cx="720725" cy="249238"/>
          </a:xfrm>
        </p:spPr>
        <p:txBody>
          <a:bodyPr/>
          <a:lstStyle/>
          <a:p>
            <a:r>
              <a:rPr lang="en-GB" dirty="0"/>
              <a:t>Artificial neural networks </a:t>
            </a:r>
            <a:r>
              <a:rPr lang="pl-PL" dirty="0"/>
              <a:t>101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0" dirty="0" smtClean="0"/>
              <a:t>More formal problem statemant</a:t>
            </a:r>
            <a:endParaRPr lang="en-GB" b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 Placeholder 1"/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446762" y="1550154"/>
                <a:ext cx="5304669" cy="2669507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pl-PL" dirty="0" smtClean="0"/>
                  <a:t>Neural network as a function: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pl-PL" b="0" i="0" smtClean="0">
                        <a:latin typeface="Cambria Math" panose="02040503050406030204" pitchFamily="18" charset="0"/>
                      </a:rPr>
                      <m:t>f</m:t>
                    </m:r>
                    <m:r>
                      <a:rPr lang="pl-PL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pl-PL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pl-PL" b="0" i="0" smtClean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  <m:r>
                      <a:rPr lang="pl-PL" b="0" i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pl-PL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pl-PL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pl-PL" dirty="0" smtClean="0"/>
              </a:p>
              <a:p>
                <a:pPr marL="0" indent="0">
                  <a:buNone/>
                </a:pPr>
                <a:endParaRPr lang="pl-PL" dirty="0" smtClean="0"/>
              </a:p>
              <a:p>
                <a:pPr marL="0" indent="0">
                  <a:buNone/>
                </a:pPr>
                <a:r>
                  <a:rPr lang="pl-PL" dirty="0" smtClean="0"/>
                  <a:t>Aim - minimalise loss function: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pl-PL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pl-PL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l-PL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pl-PL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pl-PL">
                              <a:latin typeface="Cambria Math" panose="02040503050406030204" pitchFamily="18" charset="0"/>
                            </a:rPr>
                            <m:t>=</m:t>
                          </m:r>
                          <m:limLow>
                            <m:limLowPr>
                              <m:ctrlPr>
                                <a:rPr lang="pl-PL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pl-PL" b="0" i="0" smtClean="0">
                                  <a:latin typeface="Cambria Math" panose="02040503050406030204" pitchFamily="18" charset="0"/>
                                </a:rPr>
                                <m:t>arg</m:t>
                              </m:r>
                              <m:r>
                                <m:rPr>
                                  <m:sty m:val="p"/>
                                </m:rPr>
                                <a:rPr lang="pl-PL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m:rPr>
                                  <m:sty m:val="p"/>
                                </m:r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θ</m:t>
                              </m:r>
                            </m:lim>
                          </m:limLow>
                        </m:fName>
                        <m:e>
                          <m:r>
                            <a:rPr lang="pl-PL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pl-PL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l-PL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pl-PL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l-GR" i="1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l-GR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pl-PL" dirty="0"/>
              </a:p>
              <a:p>
                <a:endParaRPr lang="pl-PL" b="1" dirty="0"/>
              </a:p>
              <a:p>
                <a:endParaRPr lang="pl-PL" b="1" dirty="0" smtClean="0"/>
              </a:p>
              <a:p>
                <a:pPr marL="0" indent="0">
                  <a:buNone/>
                </a:pPr>
                <a:r>
                  <a:rPr lang="pl-PL" dirty="0" smtClean="0"/>
                  <a:t>For mean square error: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l-PL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l-PL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pl-PL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pl-PL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pl-PL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pl-PL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pl-PL">
                                  <a:latin typeface="Cambria Math" panose="02040503050406030204" pitchFamily="18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m:rPr>
                                  <m:sty m:val="p"/>
                                </m:r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θ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l-PL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pl-PL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pl-PL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pl-PL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pl-PL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pl-PL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pl-PL" i="1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pl-PL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  <m:r>
                                        <a:rPr lang="pl-PL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pl-PL">
                                          <a:latin typeface="Cambria Math" panose="02040503050406030204" pitchFamily="18" charset="0"/>
                                        </a:rPr>
                                        <m:t>f</m:t>
                                      </m:r>
                                      <m:r>
                                        <a:rPr lang="pl-PL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pl-PL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l-PL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pl-PL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pl-PL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l-G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θ</m:t>
                                      </m:r>
                                      <m:r>
                                        <a:rPr lang="pl-PL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pl-PL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func>
                    </m:oMath>
                  </m:oMathPara>
                </a14:m>
                <a:endParaRPr lang="pl-PL" dirty="0" smtClean="0"/>
              </a:p>
            </p:txBody>
          </p:sp>
        </mc:Choice>
        <mc:Fallback xmlns="">
          <p:sp>
            <p:nvSpPr>
              <p:cNvPr id="14" name="Tex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446762" y="1550154"/>
                <a:ext cx="5304669" cy="2669507"/>
              </a:xfrm>
              <a:blipFill>
                <a:blip r:embed="rId2"/>
                <a:stretch>
                  <a:fillRect l="-2069" t="-2740" b="-2853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7448" y="1279825"/>
            <a:ext cx="3566482" cy="2674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914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l-PL" dirty="0" smtClean="0"/>
              <a:t>What’s the fuss?</a:t>
            </a:r>
            <a:endParaRPr lang="en-GB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978102" y="3449702"/>
            <a:ext cx="7185713" cy="541687"/>
          </a:xfrm>
        </p:spPr>
        <p:txBody>
          <a:bodyPr/>
          <a:lstStyle/>
          <a:p>
            <a:r>
              <a:rPr lang="en-US" dirty="0" err="1" smtClean="0"/>
              <a:t>Wh</a:t>
            </a:r>
            <a:r>
              <a:rPr lang="pl-PL" dirty="0" smtClean="0"/>
              <a:t>y ANN?</a:t>
            </a:r>
            <a:endParaRPr lang="pl-P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defTabSz="685800"/>
            <a:fld id="{8859B784-B4DA-46A0-AE05-FF0B2630EAC9}" type="datetime1">
              <a:rPr lang="en-GB" smtClean="0"/>
              <a:t>19/06/2020</a:t>
            </a:fld>
            <a:endParaRPr lang="en-GB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l-PL" dirty="0">
                <a:solidFill>
                  <a:schemeClr val="accent4"/>
                </a:solidFill>
              </a:rPr>
              <a:t>Why </a:t>
            </a:r>
            <a:r>
              <a:rPr lang="pl-PL" dirty="0" smtClean="0">
                <a:solidFill>
                  <a:schemeClr val="accent4"/>
                </a:solidFill>
              </a:rPr>
              <a:t>ANN?</a:t>
            </a:r>
            <a:endParaRPr lang="en-GB" dirty="0">
              <a:solidFill>
                <a:schemeClr val="accent4"/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4294967295"/>
          </p:nvPr>
        </p:nvSpPr>
        <p:spPr>
          <a:xfrm>
            <a:off x="2579688" y="86603"/>
            <a:ext cx="720725" cy="249238"/>
          </a:xfrm>
        </p:spPr>
        <p:txBody>
          <a:bodyPr/>
          <a:lstStyle/>
          <a:p>
            <a:r>
              <a:rPr lang="en-GB" dirty="0"/>
              <a:t>Artificial neural networks </a:t>
            </a:r>
            <a:r>
              <a:rPr lang="pl-PL" dirty="0"/>
              <a:t>101</a:t>
            </a:r>
          </a:p>
        </p:txBody>
      </p:sp>
    </p:spTree>
    <p:extLst>
      <p:ext uri="{BB962C8B-B14F-4D97-AF65-F5344CB8AC3E}">
        <p14:creationId xmlns:p14="http://schemas.microsoft.com/office/powerpoint/2010/main" val="3337832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l-PL" dirty="0" smtClean="0"/>
              <a:t>Let’s start optimizing</a:t>
            </a:r>
            <a:endParaRPr lang="en-GB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978102" y="3449702"/>
            <a:ext cx="7185713" cy="541687"/>
          </a:xfrm>
        </p:spPr>
        <p:txBody>
          <a:bodyPr/>
          <a:lstStyle/>
          <a:p>
            <a:r>
              <a:rPr lang="pl-PL" dirty="0"/>
              <a:t>Gradient descent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defTabSz="685800"/>
            <a:fld id="{8859B784-B4DA-46A0-AE05-FF0B2630EAC9}" type="datetime1">
              <a:rPr lang="en-GB" smtClean="0"/>
              <a:t>19/06/2020</a:t>
            </a:fld>
            <a:endParaRPr lang="en-GB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l-PL" dirty="0">
                <a:solidFill>
                  <a:schemeClr val="accent4"/>
                </a:solidFill>
              </a:rPr>
              <a:t>Gradient descent</a:t>
            </a:r>
            <a:endParaRPr lang="en-GB" dirty="0">
              <a:solidFill>
                <a:schemeClr val="accent4"/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4294967295"/>
          </p:nvPr>
        </p:nvSpPr>
        <p:spPr>
          <a:xfrm>
            <a:off x="2579688" y="86603"/>
            <a:ext cx="720725" cy="249238"/>
          </a:xfrm>
        </p:spPr>
        <p:txBody>
          <a:bodyPr/>
          <a:lstStyle/>
          <a:p>
            <a:r>
              <a:rPr lang="en-GB" dirty="0"/>
              <a:t>Artificial neural networks </a:t>
            </a:r>
            <a:r>
              <a:rPr lang="pl-PL" dirty="0"/>
              <a:t>101</a:t>
            </a:r>
          </a:p>
        </p:txBody>
      </p:sp>
    </p:spTree>
    <p:extLst>
      <p:ext uri="{BB962C8B-B14F-4D97-AF65-F5344CB8AC3E}">
        <p14:creationId xmlns:p14="http://schemas.microsoft.com/office/powerpoint/2010/main" val="3865672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0" dirty="0"/>
              <a:t>Gradient </a:t>
            </a:r>
            <a:r>
              <a:rPr lang="en-GB" b="0" dirty="0" smtClean="0"/>
              <a:t>descent</a:t>
            </a:r>
            <a:r>
              <a:rPr lang="pl-PL" b="0" dirty="0" smtClean="0"/>
              <a:t> – example</a:t>
            </a:r>
            <a:endParaRPr lang="en-GB" b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defTabSz="685800"/>
            <a:fld id="{8859B784-B4DA-46A0-AE05-FF0B2630EAC9}" type="datetime1">
              <a:rPr lang="en-GB" smtClean="0"/>
              <a:t>19/06/2020</a:t>
            </a:fld>
            <a:endParaRPr lang="en-GB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l-PL" dirty="0">
                <a:solidFill>
                  <a:schemeClr val="accent4"/>
                </a:solidFill>
              </a:rPr>
              <a:t>Gradient descent</a:t>
            </a:r>
            <a:endParaRPr lang="en-GB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4294967295"/>
          </p:nvPr>
        </p:nvSpPr>
        <p:spPr>
          <a:xfrm>
            <a:off x="2579688" y="109080"/>
            <a:ext cx="720725" cy="249238"/>
          </a:xfrm>
        </p:spPr>
        <p:txBody>
          <a:bodyPr/>
          <a:lstStyle/>
          <a:p>
            <a:r>
              <a:rPr lang="en-GB" dirty="0"/>
              <a:t>Artificial neural networks </a:t>
            </a:r>
            <a:r>
              <a:rPr lang="pl-PL" dirty="0"/>
              <a:t>101</a:t>
            </a:r>
          </a:p>
        </p:txBody>
      </p:sp>
      <p:graphicFrame>
        <p:nvGraphicFramePr>
          <p:cNvPr id="9" name="Chart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33938832"/>
              </p:ext>
            </p:extLst>
          </p:nvPr>
        </p:nvGraphicFramePr>
        <p:xfrm>
          <a:off x="1552506" y="1029111"/>
          <a:ext cx="6055433" cy="36218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11" name="Straight Arrow Connector 10"/>
          <p:cNvCxnSpPr/>
          <p:nvPr/>
        </p:nvCxnSpPr>
        <p:spPr bwMode="gray">
          <a:xfrm>
            <a:off x="2105094" y="1756437"/>
            <a:ext cx="1065703" cy="1401203"/>
          </a:xfrm>
          <a:prstGeom prst="straightConnector1">
            <a:avLst/>
          </a:prstGeom>
          <a:ln w="57150">
            <a:solidFill>
              <a:srgbClr val="339C3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 bwMode="gray">
          <a:xfrm>
            <a:off x="3170797" y="3157640"/>
            <a:ext cx="822302" cy="664420"/>
          </a:xfrm>
          <a:prstGeom prst="straightConnector1">
            <a:avLst/>
          </a:prstGeom>
          <a:ln w="57150">
            <a:solidFill>
              <a:srgbClr val="339C3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9431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0" dirty="0"/>
              <a:t>Gradient </a:t>
            </a:r>
            <a:r>
              <a:rPr lang="en-GB" b="0" dirty="0" smtClean="0"/>
              <a:t>descent</a:t>
            </a:r>
            <a:r>
              <a:rPr lang="pl-PL" b="0" dirty="0" smtClean="0"/>
              <a:t> – what’s that?</a:t>
            </a:r>
            <a:endParaRPr lang="en-GB" b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defTabSz="685800"/>
            <a:fld id="{8859B784-B4DA-46A0-AE05-FF0B2630EAC9}" type="datetime1">
              <a:rPr lang="en-GB" smtClean="0"/>
              <a:t>19/06/2020</a:t>
            </a:fld>
            <a:endParaRPr lang="en-GB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l-PL" dirty="0">
                <a:solidFill>
                  <a:schemeClr val="accent4"/>
                </a:solidFill>
              </a:rPr>
              <a:t>Gradient descent</a:t>
            </a:r>
            <a:endParaRPr lang="en-GB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4294967295"/>
          </p:nvPr>
        </p:nvSpPr>
        <p:spPr>
          <a:xfrm>
            <a:off x="2579688" y="109080"/>
            <a:ext cx="720725" cy="249238"/>
          </a:xfrm>
        </p:spPr>
        <p:txBody>
          <a:bodyPr/>
          <a:lstStyle/>
          <a:p>
            <a:r>
              <a:rPr lang="en-GB" dirty="0"/>
              <a:t>Artificial neural networks </a:t>
            </a:r>
            <a:r>
              <a:rPr lang="pl-PL" dirty="0"/>
              <a:t>101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/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978102" y="1263728"/>
                <a:ext cx="5841798" cy="3003472"/>
              </a:xfrm>
            </p:spPr>
            <p:txBody>
              <a:bodyPr/>
              <a:lstStyle/>
              <a:p>
                <a:r>
                  <a:rPr lang="pl-PL" dirty="0" smtClean="0"/>
                  <a:t>I</a:t>
                </a:r>
                <a:r>
                  <a:rPr lang="en-GB" dirty="0" err="1" smtClean="0"/>
                  <a:t>terative</a:t>
                </a:r>
                <a:r>
                  <a:rPr lang="en-GB" dirty="0" smtClean="0"/>
                  <a:t> </a:t>
                </a:r>
                <a:r>
                  <a:rPr lang="en-GB" dirty="0"/>
                  <a:t>optimization algorithm for finding </a:t>
                </a:r>
                <a:r>
                  <a:rPr lang="pl-PL" b="1" dirty="0" smtClean="0"/>
                  <a:t>local</a:t>
                </a:r>
                <a:r>
                  <a:rPr lang="en-GB" dirty="0" smtClean="0"/>
                  <a:t> </a:t>
                </a:r>
                <a:r>
                  <a:rPr lang="en-GB" dirty="0"/>
                  <a:t>minimum of a </a:t>
                </a:r>
                <a:r>
                  <a:rPr lang="en-GB" dirty="0" smtClean="0"/>
                  <a:t>function</a:t>
                </a:r>
                <a:endParaRPr lang="pl-PL" dirty="0" smtClean="0"/>
              </a:p>
              <a:p>
                <a:r>
                  <a:rPr lang="pl-PL" dirty="0"/>
                  <a:t>Gradient – vector of </a:t>
                </a:r>
                <a:r>
                  <a:rPr lang="pl-PL" dirty="0" smtClean="0"/>
                  <a:t>partial derivatives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r>
                        <a:rPr lang="pl-PL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pl-PL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pl-PL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pl-PL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d>
                        <m:dPr>
                          <m:begChr m:val="["/>
                          <m:endChr m:val="]"/>
                          <m:ctrlPr>
                            <a:rPr lang="pl-PL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pl-PL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l-PL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pl-PL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num>
                            <m:den>
                              <m:r>
                                <a:rPr lang="pl-PL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pl-PL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l-PL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pl-PL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  <m:r>
                            <a:rPr lang="pl-PL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pl-PL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l-PL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pl-PL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num>
                            <m:den>
                              <m:r>
                                <a:rPr lang="pl-PL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pl-PL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l-PL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pl-PL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den>
                          </m:f>
                          <m:r>
                            <a:rPr lang="pl-PL" i="1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pl-PL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l-PL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pl-PL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num>
                            <m:den>
                              <m:r>
                                <a:rPr lang="pl-PL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pl-PL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l-PL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pl-PL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den>
                          </m:f>
                          <m:r>
                            <a:rPr lang="pl-PL" i="1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pl-PL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l-PL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pl-PL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num>
                            <m:den>
                              <m:r>
                                <a:rPr lang="pl-PL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pl-PL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l-PL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pl-PL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den>
                          </m:f>
                          <m:r>
                            <a:rPr lang="pl-PL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l-PL" b="0" i="1" smtClean="0">
                              <a:latin typeface="Cambria Math" panose="02040503050406030204" pitchFamily="18" charset="0"/>
                            </a:rPr>
                            <m:t>…</m:t>
                          </m:r>
                        </m:e>
                      </m:d>
                    </m:oMath>
                  </m:oMathPara>
                </a14:m>
                <a:endParaRPr lang="pl-PL" dirty="0" smtClean="0"/>
              </a:p>
              <a:p>
                <a:r>
                  <a:rPr lang="pl-PL" dirty="0"/>
                  <a:t>P</a:t>
                </a:r>
                <a:r>
                  <a:rPr lang="pl-PL" dirty="0" smtClean="0"/>
                  <a:t>artial derivative points to direction of </a:t>
                </a:r>
                <a:r>
                  <a:rPr lang="pl-PL" dirty="0"/>
                  <a:t>function’s steepest </a:t>
                </a:r>
                <a:r>
                  <a:rPr lang="pl-PL" dirty="0" smtClean="0"/>
                  <a:t>growth in regards to given variable.</a:t>
                </a:r>
              </a:p>
              <a:p>
                <a:r>
                  <a:rPr lang="pl-PL" dirty="0" smtClean="0"/>
                  <a:t>The algorithm finds local minimum by moving towards direction oposite to gradient.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pl-PL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pl-PL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pl-PL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pl-PL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𝜆𝛻</m:t>
                      </m:r>
                      <m:r>
                        <a:rPr lang="pl-PL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pl-PL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pl-PL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pl-PL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l-PL" dirty="0" smtClean="0"/>
              </a:p>
              <a:p>
                <a14:m>
                  <m:oMath xmlns:m="http://schemas.openxmlformats.org/officeDocument/2006/math">
                    <m:r>
                      <a:rPr lang="pl-PL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pl-PL" dirty="0" smtClean="0"/>
                  <a:t> – learning rate</a:t>
                </a:r>
                <a:endParaRPr lang="en-GB" dirty="0"/>
              </a:p>
            </p:txBody>
          </p:sp>
        </mc:Choice>
        <mc:Fallback xmlns="">
          <p:sp>
            <p:nvSpPr>
              <p:cNvPr id="2" name="Tex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978102" y="1263728"/>
                <a:ext cx="5841798" cy="3003472"/>
              </a:xfrm>
              <a:blipFill>
                <a:blip r:embed="rId2"/>
                <a:stretch>
                  <a:fillRect l="-1668" t="-2434" r="-83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801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l-PL" dirty="0" smtClean="0"/>
              <a:t>The learning update</a:t>
            </a:r>
            <a:endParaRPr lang="en-GB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978102" y="3449702"/>
            <a:ext cx="7185713" cy="541687"/>
          </a:xfrm>
        </p:spPr>
        <p:txBody>
          <a:bodyPr/>
          <a:lstStyle/>
          <a:p>
            <a:r>
              <a:rPr lang="pl-PL" dirty="0" smtClean="0"/>
              <a:t>Backpropagation</a:t>
            </a:r>
            <a:endParaRPr lang="pl-P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defTabSz="685800"/>
            <a:fld id="{8859B784-B4DA-46A0-AE05-FF0B2630EAC9}" type="datetime1">
              <a:rPr lang="en-GB" smtClean="0"/>
              <a:t>19/06/2020</a:t>
            </a:fld>
            <a:endParaRPr lang="en-GB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l-PL" dirty="0">
                <a:solidFill>
                  <a:schemeClr val="accent4"/>
                </a:solidFill>
              </a:rPr>
              <a:t>Backpropagation</a:t>
            </a:r>
            <a:endParaRPr lang="en-GB" dirty="0">
              <a:solidFill>
                <a:schemeClr val="accent4"/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4294967295"/>
          </p:nvPr>
        </p:nvSpPr>
        <p:spPr>
          <a:xfrm>
            <a:off x="2579688" y="86603"/>
            <a:ext cx="720725" cy="249238"/>
          </a:xfrm>
        </p:spPr>
        <p:txBody>
          <a:bodyPr/>
          <a:lstStyle/>
          <a:p>
            <a:r>
              <a:rPr lang="en-GB" dirty="0"/>
              <a:t>Artificial neural networks </a:t>
            </a:r>
            <a:r>
              <a:rPr lang="pl-PL" dirty="0"/>
              <a:t>101</a:t>
            </a:r>
          </a:p>
        </p:txBody>
      </p:sp>
    </p:spTree>
    <p:extLst>
      <p:ext uri="{BB962C8B-B14F-4D97-AF65-F5344CB8AC3E}">
        <p14:creationId xmlns:p14="http://schemas.microsoft.com/office/powerpoint/2010/main" val="2111769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0" dirty="0" err="1" smtClean="0"/>
              <a:t>Backpropagatio</a:t>
            </a:r>
            <a:r>
              <a:rPr lang="pl-PL" b="0" dirty="0" smtClean="0"/>
              <a:t>n</a:t>
            </a:r>
            <a:endParaRPr lang="en-GB" b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defTabSz="685800"/>
            <a:fld id="{8859B784-B4DA-46A0-AE05-FF0B2630EAC9}" type="datetime1">
              <a:rPr lang="en-GB" smtClean="0"/>
              <a:t>19/06/2020</a:t>
            </a:fld>
            <a:endParaRPr lang="en-GB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l-PL" dirty="0">
                <a:solidFill>
                  <a:schemeClr val="accent4"/>
                </a:solidFill>
              </a:rPr>
              <a:t>Backpropagation</a:t>
            </a:r>
            <a:endParaRPr lang="en-GB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4294967295"/>
          </p:nvPr>
        </p:nvSpPr>
        <p:spPr>
          <a:xfrm>
            <a:off x="2579688" y="109080"/>
            <a:ext cx="720725" cy="249238"/>
          </a:xfrm>
        </p:spPr>
        <p:txBody>
          <a:bodyPr/>
          <a:lstStyle/>
          <a:p>
            <a:r>
              <a:rPr lang="en-GB" dirty="0"/>
              <a:t>Artificial neural networks </a:t>
            </a:r>
            <a:r>
              <a:rPr lang="pl-PL" dirty="0" smtClean="0"/>
              <a:t>101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1784007" y="1431808"/>
            <a:ext cx="4809875" cy="2788680"/>
            <a:chOff x="1500142" y="1313001"/>
            <a:chExt cx="5353633" cy="3042996"/>
          </a:xfrm>
        </p:grpSpPr>
        <p:grpSp>
          <p:nvGrpSpPr>
            <p:cNvPr id="11" name="Group 10"/>
            <p:cNvGrpSpPr/>
            <p:nvPr/>
          </p:nvGrpSpPr>
          <p:grpSpPr>
            <a:xfrm>
              <a:off x="1500142" y="1313001"/>
              <a:ext cx="5353633" cy="3042996"/>
              <a:chOff x="2369882" y="1059934"/>
              <a:chExt cx="4150739" cy="2359273"/>
            </a:xfrm>
          </p:grpSpPr>
          <p:sp>
            <p:nvSpPr>
              <p:cNvPr id="33" name="Oval 32"/>
              <p:cNvSpPr/>
              <p:nvPr/>
            </p:nvSpPr>
            <p:spPr>
              <a:xfrm>
                <a:off x="2382885" y="1677352"/>
                <a:ext cx="493381" cy="493381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108000" tIns="108000" rIns="108000" bIns="108000" rtlCol="0" anchor="ctr"/>
              <a:lstStyle/>
              <a:p>
                <a:pPr algn="ctr"/>
                <a:r>
                  <a:rPr lang="pl-PL" sz="100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0.5</a:t>
                </a:r>
                <a:endParaRPr lang="en-GB" sz="1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34" name="Oval 33"/>
              <p:cNvSpPr/>
              <p:nvPr/>
            </p:nvSpPr>
            <p:spPr>
              <a:xfrm>
                <a:off x="2382885" y="2308408"/>
                <a:ext cx="493381" cy="493381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108000" tIns="108000" rIns="108000" bIns="108000" rtlCol="0" anchor="ctr"/>
              <a:lstStyle/>
              <a:p>
                <a:pPr algn="ctr"/>
                <a:r>
                  <a:rPr lang="pl-PL" sz="100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-3</a:t>
                </a:r>
                <a:endParaRPr lang="en-GB" sz="1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35" name="Oval 34"/>
              <p:cNvSpPr/>
              <p:nvPr/>
            </p:nvSpPr>
            <p:spPr>
              <a:xfrm>
                <a:off x="2382885" y="2925826"/>
                <a:ext cx="493381" cy="493381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108000" tIns="108000" rIns="108000" bIns="108000" rtlCol="0" anchor="ctr"/>
              <a:lstStyle/>
              <a:p>
                <a:pPr algn="ctr"/>
                <a:r>
                  <a:rPr lang="pl-PL" sz="100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4</a:t>
                </a:r>
                <a:endParaRPr lang="en-GB" sz="1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36" name="Oval 35"/>
              <p:cNvSpPr/>
              <p:nvPr/>
            </p:nvSpPr>
            <p:spPr>
              <a:xfrm>
                <a:off x="3600894" y="1673440"/>
                <a:ext cx="497337" cy="497337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108000" tIns="108000" rIns="108000" bIns="108000" rtlCol="0" anchor="ctr"/>
              <a:lstStyle/>
              <a:p>
                <a:pPr algn="ctr"/>
                <a:endParaRPr lang="en-GB" sz="1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cxnSp>
            <p:nvCxnSpPr>
              <p:cNvPr id="37" name="Straight Connector 36"/>
              <p:cNvCxnSpPr>
                <a:stCxn id="33" idx="6"/>
                <a:endCxn id="36" idx="2"/>
              </p:cNvCxnSpPr>
              <p:nvPr/>
            </p:nvCxnSpPr>
            <p:spPr bwMode="gray">
              <a:xfrm flipV="1">
                <a:off x="2876266" y="1922109"/>
                <a:ext cx="724628" cy="1934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>
                <a:stCxn id="34" idx="6"/>
                <a:endCxn id="36" idx="2"/>
              </p:cNvCxnSpPr>
              <p:nvPr/>
            </p:nvCxnSpPr>
            <p:spPr bwMode="gray">
              <a:xfrm flipV="1">
                <a:off x="2876266" y="1922109"/>
                <a:ext cx="724628" cy="63299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>
                <a:stCxn id="35" idx="6"/>
                <a:endCxn id="36" idx="2"/>
              </p:cNvCxnSpPr>
              <p:nvPr/>
            </p:nvCxnSpPr>
            <p:spPr bwMode="gray">
              <a:xfrm flipV="1">
                <a:off x="2876266" y="1922109"/>
                <a:ext cx="724628" cy="125040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Oval 39"/>
              <p:cNvSpPr/>
              <p:nvPr/>
            </p:nvSpPr>
            <p:spPr>
              <a:xfrm>
                <a:off x="2369882" y="1059934"/>
                <a:ext cx="493381" cy="493381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108000" tIns="108000" rIns="108000" bIns="108000" rtlCol="0" anchor="ctr"/>
              <a:lstStyle/>
              <a:p>
                <a:pPr algn="ctr"/>
                <a:r>
                  <a:rPr lang="pl-PL" sz="100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1</a:t>
                </a:r>
                <a:endParaRPr lang="en-GB" sz="1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cxnSp>
            <p:nvCxnSpPr>
              <p:cNvPr id="41" name="Straight Connector 40"/>
              <p:cNvCxnSpPr>
                <a:stCxn id="40" idx="6"/>
                <a:endCxn id="36" idx="2"/>
              </p:cNvCxnSpPr>
              <p:nvPr/>
            </p:nvCxnSpPr>
            <p:spPr bwMode="gray">
              <a:xfrm>
                <a:off x="2863263" y="1306624"/>
                <a:ext cx="737631" cy="615484"/>
              </a:xfrm>
              <a:prstGeom prst="line">
                <a:avLst/>
              </a:prstGeom>
              <a:ln w="19050">
                <a:solidFill>
                  <a:schemeClr val="bg2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" name="Oval 41"/>
              <p:cNvSpPr/>
              <p:nvPr/>
            </p:nvSpPr>
            <p:spPr>
              <a:xfrm>
                <a:off x="3596938" y="2302134"/>
                <a:ext cx="497337" cy="497337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108000" tIns="108000" rIns="108000" bIns="108000" rtlCol="0" anchor="ctr"/>
              <a:lstStyle/>
              <a:p>
                <a:pPr algn="ctr"/>
                <a:endParaRPr lang="en-GB" sz="1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43" name="Oval 42"/>
              <p:cNvSpPr/>
              <p:nvPr/>
            </p:nvSpPr>
            <p:spPr>
              <a:xfrm>
                <a:off x="4812089" y="1677352"/>
                <a:ext cx="497337" cy="497337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108000" tIns="108000" rIns="108000" bIns="108000" rtlCol="0" anchor="ctr"/>
              <a:lstStyle/>
              <a:p>
                <a:pPr algn="ctr"/>
                <a:endParaRPr lang="en-GB" sz="1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44" name="Oval 43"/>
              <p:cNvSpPr/>
              <p:nvPr/>
            </p:nvSpPr>
            <p:spPr>
              <a:xfrm>
                <a:off x="4812088" y="2293795"/>
                <a:ext cx="497337" cy="497337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108000" tIns="108000" rIns="108000" bIns="108000" rtlCol="0" anchor="ctr"/>
              <a:lstStyle/>
              <a:p>
                <a:pPr algn="ctr"/>
                <a:endParaRPr lang="en-GB" sz="100" b="1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cxnSp>
            <p:nvCxnSpPr>
              <p:cNvPr id="45" name="Straight Connector 44"/>
              <p:cNvCxnSpPr>
                <a:stCxn id="33" idx="6"/>
                <a:endCxn id="42" idx="2"/>
              </p:cNvCxnSpPr>
              <p:nvPr/>
            </p:nvCxnSpPr>
            <p:spPr bwMode="gray">
              <a:xfrm>
                <a:off x="2876266" y="1924043"/>
                <a:ext cx="720672" cy="62676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>
                <a:stCxn id="35" idx="6"/>
                <a:endCxn id="42" idx="2"/>
              </p:cNvCxnSpPr>
              <p:nvPr/>
            </p:nvCxnSpPr>
            <p:spPr bwMode="gray">
              <a:xfrm flipV="1">
                <a:off x="2876266" y="2550803"/>
                <a:ext cx="720672" cy="621714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>
                <a:stCxn id="34" idx="6"/>
                <a:endCxn id="42" idx="2"/>
              </p:cNvCxnSpPr>
              <p:nvPr/>
            </p:nvCxnSpPr>
            <p:spPr bwMode="gray">
              <a:xfrm flipV="1">
                <a:off x="2876266" y="2550803"/>
                <a:ext cx="720672" cy="4296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>
                <a:stCxn id="40" idx="6"/>
                <a:endCxn id="42" idx="2"/>
              </p:cNvCxnSpPr>
              <p:nvPr/>
            </p:nvCxnSpPr>
            <p:spPr bwMode="gray">
              <a:xfrm>
                <a:off x="2863263" y="1306624"/>
                <a:ext cx="733675" cy="1244178"/>
              </a:xfrm>
              <a:prstGeom prst="line">
                <a:avLst/>
              </a:prstGeom>
              <a:ln w="19050">
                <a:solidFill>
                  <a:schemeClr val="bg2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>
                <a:stCxn id="36" idx="6"/>
                <a:endCxn id="43" idx="2"/>
              </p:cNvCxnSpPr>
              <p:nvPr/>
            </p:nvCxnSpPr>
            <p:spPr bwMode="gray">
              <a:xfrm>
                <a:off x="4098231" y="1922109"/>
                <a:ext cx="713858" cy="3912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>
                <a:stCxn id="42" idx="6"/>
                <a:endCxn id="44" idx="2"/>
              </p:cNvCxnSpPr>
              <p:nvPr/>
            </p:nvCxnSpPr>
            <p:spPr bwMode="gray">
              <a:xfrm flipV="1">
                <a:off x="4094275" y="2542464"/>
                <a:ext cx="717813" cy="833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>
                <a:stCxn id="36" idx="6"/>
                <a:endCxn id="44" idx="2"/>
              </p:cNvCxnSpPr>
              <p:nvPr/>
            </p:nvCxnSpPr>
            <p:spPr bwMode="gray">
              <a:xfrm>
                <a:off x="4098231" y="1922109"/>
                <a:ext cx="713857" cy="620355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>
                <a:stCxn id="43" idx="2"/>
                <a:endCxn id="42" idx="6"/>
              </p:cNvCxnSpPr>
              <p:nvPr/>
            </p:nvCxnSpPr>
            <p:spPr bwMode="gray">
              <a:xfrm flipH="1">
                <a:off x="4094275" y="1926021"/>
                <a:ext cx="717814" cy="624782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3" name="Oval 52"/>
              <p:cNvSpPr/>
              <p:nvPr/>
            </p:nvSpPr>
            <p:spPr>
              <a:xfrm>
                <a:off x="6023284" y="1677352"/>
                <a:ext cx="497337" cy="497337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108000" tIns="108000" rIns="108000" bIns="108000" rtlCol="0" anchor="ctr"/>
              <a:lstStyle/>
              <a:p>
                <a:pPr algn="ctr"/>
                <a:endParaRPr lang="en-GB" sz="1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cxnSp>
            <p:nvCxnSpPr>
              <p:cNvPr id="54" name="Straight Connector 53"/>
              <p:cNvCxnSpPr>
                <a:stCxn id="43" idx="6"/>
                <a:endCxn id="53" idx="2"/>
              </p:cNvCxnSpPr>
              <p:nvPr/>
            </p:nvCxnSpPr>
            <p:spPr bwMode="gray">
              <a:xfrm>
                <a:off x="5309426" y="1926021"/>
                <a:ext cx="713858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/>
              <p:cNvCxnSpPr>
                <a:stCxn id="44" idx="6"/>
                <a:endCxn id="53" idx="2"/>
              </p:cNvCxnSpPr>
              <p:nvPr/>
            </p:nvCxnSpPr>
            <p:spPr bwMode="gray">
              <a:xfrm flipV="1">
                <a:off x="5309425" y="1926021"/>
                <a:ext cx="713859" cy="61644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>
                <a:stCxn id="40" idx="6"/>
                <a:endCxn id="43" idx="2"/>
              </p:cNvCxnSpPr>
              <p:nvPr/>
            </p:nvCxnSpPr>
            <p:spPr bwMode="gray">
              <a:xfrm>
                <a:off x="2863263" y="1306624"/>
                <a:ext cx="1948826" cy="619396"/>
              </a:xfrm>
              <a:prstGeom prst="line">
                <a:avLst/>
              </a:prstGeom>
              <a:ln w="19050">
                <a:solidFill>
                  <a:schemeClr val="bg2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/>
              <p:cNvCxnSpPr>
                <a:stCxn id="40" idx="6"/>
                <a:endCxn id="44" idx="2"/>
              </p:cNvCxnSpPr>
              <p:nvPr/>
            </p:nvCxnSpPr>
            <p:spPr bwMode="gray">
              <a:xfrm>
                <a:off x="2863263" y="1306624"/>
                <a:ext cx="1948825" cy="1235839"/>
              </a:xfrm>
              <a:prstGeom prst="line">
                <a:avLst/>
              </a:prstGeom>
              <a:ln w="19050">
                <a:solidFill>
                  <a:schemeClr val="bg2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/>
              <p:cNvCxnSpPr>
                <a:stCxn id="53" idx="2"/>
                <a:endCxn id="40" idx="6"/>
              </p:cNvCxnSpPr>
              <p:nvPr/>
            </p:nvCxnSpPr>
            <p:spPr bwMode="gray">
              <a:xfrm flipH="1" flipV="1">
                <a:off x="2863263" y="1306624"/>
                <a:ext cx="3160021" cy="619396"/>
              </a:xfrm>
              <a:prstGeom prst="line">
                <a:avLst/>
              </a:prstGeom>
              <a:ln w="19050">
                <a:solidFill>
                  <a:schemeClr val="bg2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5" name="Straight Connector 14"/>
            <p:cNvCxnSpPr>
              <a:stCxn id="36" idx="0"/>
              <a:endCxn id="36" idx="4"/>
            </p:cNvCxnSpPr>
            <p:nvPr/>
          </p:nvCxnSpPr>
          <p:spPr bwMode="gray">
            <a:xfrm>
              <a:off x="3408637" y="2104302"/>
              <a:ext cx="0" cy="64146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>
              <a:stCxn id="42" idx="0"/>
              <a:endCxn id="42" idx="4"/>
            </p:cNvCxnSpPr>
            <p:nvPr/>
          </p:nvCxnSpPr>
          <p:spPr bwMode="gray">
            <a:xfrm>
              <a:off x="3403535" y="2915194"/>
              <a:ext cx="0" cy="64146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>
              <a:stCxn id="43" idx="0"/>
              <a:endCxn id="43" idx="4"/>
            </p:cNvCxnSpPr>
            <p:nvPr/>
          </p:nvCxnSpPr>
          <p:spPr bwMode="gray">
            <a:xfrm>
              <a:off x="4970839" y="2109348"/>
              <a:ext cx="0" cy="64146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stCxn id="44" idx="0"/>
              <a:endCxn id="44" idx="4"/>
            </p:cNvCxnSpPr>
            <p:nvPr/>
          </p:nvCxnSpPr>
          <p:spPr bwMode="gray">
            <a:xfrm>
              <a:off x="4970838" y="2904438"/>
              <a:ext cx="0" cy="64146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>
              <a:stCxn id="53" idx="0"/>
              <a:endCxn id="53" idx="4"/>
            </p:cNvCxnSpPr>
            <p:nvPr/>
          </p:nvCxnSpPr>
          <p:spPr bwMode="gray">
            <a:xfrm>
              <a:off x="6533042" y="2109348"/>
              <a:ext cx="0" cy="64146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1" name="Straight Arrow Connector 60"/>
          <p:cNvCxnSpPr/>
          <p:nvPr/>
        </p:nvCxnSpPr>
        <p:spPr bwMode="gray">
          <a:xfrm flipH="1">
            <a:off x="5185765" y="2217025"/>
            <a:ext cx="827220" cy="6875"/>
          </a:xfrm>
          <a:prstGeom prst="straightConnector1">
            <a:avLst/>
          </a:prstGeom>
          <a:ln w="50800">
            <a:solidFill>
              <a:srgbClr val="EC660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 bwMode="gray">
          <a:xfrm flipH="1">
            <a:off x="5365239" y="2695734"/>
            <a:ext cx="660715" cy="520804"/>
          </a:xfrm>
          <a:prstGeom prst="straightConnector1">
            <a:avLst/>
          </a:prstGeom>
          <a:ln w="50800">
            <a:solidFill>
              <a:srgbClr val="EC660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 bwMode="gray">
          <a:xfrm flipH="1">
            <a:off x="3807243" y="2625563"/>
            <a:ext cx="763715" cy="649564"/>
          </a:xfrm>
          <a:prstGeom prst="straightConnector1">
            <a:avLst/>
          </a:prstGeom>
          <a:ln w="50800">
            <a:solidFill>
              <a:srgbClr val="EC660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 bwMode="gray">
          <a:xfrm flipH="1">
            <a:off x="3765277" y="3364060"/>
            <a:ext cx="827220" cy="6875"/>
          </a:xfrm>
          <a:prstGeom prst="straightConnector1">
            <a:avLst/>
          </a:prstGeom>
          <a:ln w="50800">
            <a:solidFill>
              <a:srgbClr val="EC660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 bwMode="gray">
          <a:xfrm flipH="1" flipV="1">
            <a:off x="3809633" y="2594126"/>
            <a:ext cx="683143" cy="604979"/>
          </a:xfrm>
          <a:prstGeom prst="straightConnector1">
            <a:avLst/>
          </a:prstGeom>
          <a:ln w="50800">
            <a:solidFill>
              <a:srgbClr val="EC660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/>
          <p:nvPr/>
        </p:nvCxnSpPr>
        <p:spPr bwMode="gray">
          <a:xfrm flipH="1">
            <a:off x="3731850" y="2340403"/>
            <a:ext cx="827220" cy="6875"/>
          </a:xfrm>
          <a:prstGeom prst="straightConnector1">
            <a:avLst/>
          </a:prstGeom>
          <a:ln w="50800">
            <a:solidFill>
              <a:srgbClr val="EC660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 bwMode="gray">
          <a:xfrm flipH="1">
            <a:off x="2650576" y="2327098"/>
            <a:ext cx="525445" cy="20180"/>
          </a:xfrm>
          <a:prstGeom prst="straightConnector1">
            <a:avLst/>
          </a:prstGeom>
          <a:ln w="50800">
            <a:solidFill>
              <a:srgbClr val="EC660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 bwMode="gray">
          <a:xfrm flipH="1" flipV="1">
            <a:off x="2629607" y="2742495"/>
            <a:ext cx="455443" cy="407639"/>
          </a:xfrm>
          <a:prstGeom prst="straightConnector1">
            <a:avLst/>
          </a:prstGeom>
          <a:ln w="50800">
            <a:solidFill>
              <a:srgbClr val="EC660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/>
          <p:nvPr/>
        </p:nvCxnSpPr>
        <p:spPr bwMode="gray">
          <a:xfrm flipH="1">
            <a:off x="2610617" y="2515538"/>
            <a:ext cx="487127" cy="374704"/>
          </a:xfrm>
          <a:prstGeom prst="straightConnector1">
            <a:avLst/>
          </a:prstGeom>
          <a:ln w="50800">
            <a:solidFill>
              <a:srgbClr val="EC660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endCxn id="59" idx="2"/>
          </p:cNvCxnSpPr>
          <p:nvPr/>
        </p:nvCxnSpPr>
        <p:spPr bwMode="gray">
          <a:xfrm flipH="1">
            <a:off x="2579809" y="3291121"/>
            <a:ext cx="578162" cy="40515"/>
          </a:xfrm>
          <a:prstGeom prst="straightConnector1">
            <a:avLst/>
          </a:prstGeom>
          <a:ln w="50800">
            <a:solidFill>
              <a:srgbClr val="EC660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/>
          <p:nvPr/>
        </p:nvCxnSpPr>
        <p:spPr bwMode="gray">
          <a:xfrm flipH="1">
            <a:off x="2731875" y="2653136"/>
            <a:ext cx="473875" cy="547460"/>
          </a:xfrm>
          <a:prstGeom prst="straightConnector1">
            <a:avLst/>
          </a:prstGeom>
          <a:ln w="50800">
            <a:solidFill>
              <a:srgbClr val="EC660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/>
          <p:nvPr/>
        </p:nvCxnSpPr>
        <p:spPr bwMode="gray">
          <a:xfrm flipH="1">
            <a:off x="2702235" y="3431133"/>
            <a:ext cx="395509" cy="290491"/>
          </a:xfrm>
          <a:prstGeom prst="straightConnector1">
            <a:avLst/>
          </a:prstGeom>
          <a:ln w="50800">
            <a:solidFill>
              <a:srgbClr val="EC660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9" name="Left Arrow 58"/>
          <p:cNvSpPr/>
          <p:nvPr/>
        </p:nvSpPr>
        <p:spPr>
          <a:xfrm>
            <a:off x="2069872" y="2311762"/>
            <a:ext cx="4466717" cy="1019874"/>
          </a:xfrm>
          <a:prstGeom prst="leftArrow">
            <a:avLst/>
          </a:prstGeom>
          <a:solidFill>
            <a:schemeClr val="accent1">
              <a:alpha val="7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ctr"/>
          <a:lstStyle/>
          <a:p>
            <a:pPr algn="ctr"/>
            <a:r>
              <a:rPr lang="pl-PL" sz="1200" dirty="0" smtClean="0">
                <a:solidFill>
                  <a:schemeClr val="bg1"/>
                </a:solidFill>
              </a:rPr>
              <a:t>ERROR</a:t>
            </a:r>
            <a:endParaRPr lang="en-GB" sz="12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44414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59" grpId="1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0" dirty="0" smtClean="0"/>
              <a:t>Backpropagation</a:t>
            </a:r>
            <a:r>
              <a:rPr lang="pl-PL" b="0" dirty="0" smtClean="0"/>
              <a:t> – what’s that?</a:t>
            </a:r>
            <a:endParaRPr lang="en-GB" b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defTabSz="685800"/>
            <a:fld id="{8859B784-B4DA-46A0-AE05-FF0B2630EAC9}" type="datetime1">
              <a:rPr lang="en-GB" smtClean="0"/>
              <a:t>19/06/2020</a:t>
            </a:fld>
            <a:endParaRPr lang="en-GB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l-PL" dirty="0">
                <a:solidFill>
                  <a:schemeClr val="accent4"/>
                </a:solidFill>
              </a:rPr>
              <a:t>Backpropagation</a:t>
            </a:r>
            <a:endParaRPr lang="en-GB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4294967295"/>
          </p:nvPr>
        </p:nvSpPr>
        <p:spPr>
          <a:xfrm>
            <a:off x="2579688" y="109080"/>
            <a:ext cx="720725" cy="249238"/>
          </a:xfrm>
        </p:spPr>
        <p:txBody>
          <a:bodyPr/>
          <a:lstStyle/>
          <a:p>
            <a:r>
              <a:rPr lang="en-GB" dirty="0"/>
              <a:t>Artificial neural networks </a:t>
            </a:r>
            <a:r>
              <a:rPr lang="pl-PL" dirty="0" smtClean="0"/>
              <a:t>101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/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978102" y="1263727"/>
                <a:ext cx="7725144" cy="3538517"/>
              </a:xfrm>
            </p:spPr>
            <p:txBody>
              <a:bodyPr/>
              <a:lstStyle/>
              <a:p>
                <a:r>
                  <a:rPr lang="pl-PL" dirty="0" smtClean="0"/>
                  <a:t>Backpropagation is a way to apply gradient descent to neural networks</a:t>
                </a:r>
              </a:p>
              <a:p>
                <a:r>
                  <a:rPr lang="pl-PL" dirty="0"/>
                  <a:t>V</a:t>
                </a:r>
                <a:r>
                  <a:rPr lang="pl-PL" dirty="0" smtClean="0"/>
                  <a:t>ery efficient</a:t>
                </a:r>
              </a:p>
              <a:p>
                <a:endParaRPr lang="pl-PL" dirty="0"/>
              </a:p>
              <a:p>
                <a:pPr marL="0" indent="0">
                  <a:buNone/>
                </a:pPr>
                <a:r>
                  <a:rPr lang="pl-PL" dirty="0" smtClean="0"/>
                  <a:t>How it works in general.</a:t>
                </a:r>
              </a:p>
              <a:p>
                <a:r>
                  <a:rPr lang="pl-PL" dirty="0" smtClean="0"/>
                  <a:t>We calculate output (y) for single training item.</a:t>
                </a:r>
              </a:p>
              <a:p>
                <a:r>
                  <a:rPr lang="pl-PL" dirty="0" smtClean="0"/>
                  <a:t>Starting from output layer alorithm propagetes error back, </a:t>
                </a:r>
                <a:r>
                  <a:rPr lang="pl-PL" b="1" dirty="0" smtClean="0"/>
                  <a:t>using values calculated for current layer in calculations to previous one.</a:t>
                </a:r>
              </a:p>
              <a:p>
                <a:r>
                  <a:rPr lang="pl-PL" dirty="0" smtClean="0"/>
                  <a:t>Error on ouput layer - expected </a:t>
                </a:r>
                <a:r>
                  <a:rPr lang="pl-PL" dirty="0"/>
                  <a:t>value 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pl-PL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pl-PL" dirty="0"/>
                  <a:t>) – actual value (y</a:t>
                </a:r>
                <a:r>
                  <a:rPr lang="pl-PL" dirty="0" smtClean="0"/>
                  <a:t>)</a:t>
                </a:r>
              </a:p>
              <a:p>
                <a:r>
                  <a:rPr lang="pl-PL" dirty="0" smtClean="0"/>
                  <a:t>It uses chain rule </a:t>
                </a:r>
                <a:r>
                  <a:rPr lang="pl-PL" dirty="0"/>
                  <a:t>for computing the </a:t>
                </a:r>
                <a:r>
                  <a:rPr lang="pl-PL" dirty="0" smtClean="0"/>
                  <a:t>derivative.</a:t>
                </a:r>
              </a:p>
              <a:p>
                <a:r>
                  <a:rPr lang="pl-PL" dirty="0" smtClean="0"/>
                  <a:t>Which allows swiftly gradient calculations.</a:t>
                </a:r>
              </a:p>
              <a:p>
                <a:r>
                  <a:rPr lang="pl-PL" dirty="0" smtClean="0"/>
                  <a:t>Updates weights according to gradient descent rules:</a:t>
                </a:r>
                <a:endParaRPr lang="pl-PL" dirty="0"/>
              </a:p>
              <a:p>
                <a:pPr marL="0" indent="0">
                  <a:buNone/>
                </a:pPr>
                <a:endParaRPr lang="pl-PL" dirty="0" smtClean="0"/>
              </a:p>
              <a:p>
                <a:pPr marL="2336800" lvl="5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l-PL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pl-PL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pl-PL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pl-PL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pl-PL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𝜆𝛻</m:t>
                      </m:r>
                      <m:r>
                        <a:rPr lang="pl-PL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pl-PL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pl-PL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pl-PL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pl-PL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pl-PL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l-PL" dirty="0"/>
              </a:p>
              <a:p>
                <a:pPr marL="0" indent="0">
                  <a:buNone/>
                </a:pPr>
                <a:endParaRPr lang="pl-PL" dirty="0" smtClean="0"/>
              </a:p>
              <a:p>
                <a:pPr marL="0" indent="0">
                  <a:buNone/>
                </a:pPr>
                <a:endParaRPr lang="pl-PL" dirty="0"/>
              </a:p>
            </p:txBody>
          </p:sp>
        </mc:Choice>
        <mc:Fallback xmlns="">
          <p:sp>
            <p:nvSpPr>
              <p:cNvPr id="2" name="Tex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978102" y="1263727"/>
                <a:ext cx="7725144" cy="3538517"/>
              </a:xfrm>
              <a:blipFill>
                <a:blip r:embed="rId2"/>
                <a:stretch>
                  <a:fillRect l="-1420" t="-2065" r="-110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1898" y="3141653"/>
            <a:ext cx="3131327" cy="1761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543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0" dirty="0" smtClean="0"/>
              <a:t>Backpropagation</a:t>
            </a:r>
            <a:r>
              <a:rPr lang="pl-PL" b="0" dirty="0" smtClean="0"/>
              <a:t> – output layer</a:t>
            </a:r>
            <a:endParaRPr lang="en-GB" b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defTabSz="685800"/>
            <a:fld id="{8859B784-B4DA-46A0-AE05-FF0B2630EAC9}" type="datetime1">
              <a:rPr lang="en-GB" smtClean="0"/>
              <a:t>19/06/2020</a:t>
            </a:fld>
            <a:endParaRPr lang="en-GB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l-PL" dirty="0">
                <a:solidFill>
                  <a:schemeClr val="accent4"/>
                </a:solidFill>
              </a:rPr>
              <a:t>Backpropagation</a:t>
            </a:r>
            <a:endParaRPr lang="en-GB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4294967295"/>
          </p:nvPr>
        </p:nvSpPr>
        <p:spPr>
          <a:xfrm>
            <a:off x="2579688" y="109080"/>
            <a:ext cx="720725" cy="249238"/>
          </a:xfrm>
        </p:spPr>
        <p:txBody>
          <a:bodyPr/>
          <a:lstStyle/>
          <a:p>
            <a:r>
              <a:rPr lang="en-GB" dirty="0"/>
              <a:t>Artificial neural networks </a:t>
            </a:r>
            <a:r>
              <a:rPr lang="pl-PL" dirty="0" smtClean="0"/>
              <a:t>101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/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978102" y="1115427"/>
                <a:ext cx="4578767" cy="3713130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pl-PL" dirty="0" smtClean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pl-PL" sz="1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l-PL" sz="16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pl-PL" sz="16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num>
                      <m:den>
                        <m:r>
                          <a:rPr lang="pl-PL" sz="16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pl-PL" sz="16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pl-PL" sz="16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pl-PL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pl-PL" sz="16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bSup>
                      </m:den>
                    </m:f>
                    <m:r>
                      <a:rPr lang="pl-PL" sz="1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l-PL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l-PL" sz="16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pl-PL" sz="1600" i="1">
                            <a:latin typeface="Cambria Math" panose="02040503050406030204" pitchFamily="18" charset="0"/>
                          </a:rPr>
                          <m:t>𝐶</m:t>
                        </m:r>
                      </m:num>
                      <m:den>
                        <m:r>
                          <a:rPr lang="pl-PL" sz="16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pl-PL" sz="16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den>
                    </m:f>
                    <m:f>
                      <m:fPr>
                        <m:ctrlPr>
                          <a:rPr lang="pl-PL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l-PL" sz="16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pl-PL" sz="16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num>
                      <m:den>
                        <m:r>
                          <a:rPr lang="pl-PL" sz="16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l-GR" sz="1600" i="1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l-PL" sz="1600" i="1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pl-PL" sz="1600" b="0" i="1" smtClean="0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p>
                      </m:den>
                    </m:f>
                    <m:f>
                      <m:fPr>
                        <m:ctrlPr>
                          <a:rPr lang="pl-PL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l-PL" sz="16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l-GR" sz="1600" i="1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l-PL" sz="1600" i="1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pl-PL" sz="1600" b="0" i="1" smtClean="0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p>
                      </m:num>
                      <m:den>
                        <m:r>
                          <a:rPr lang="pl-PL" sz="1600" i="1">
                            <a:latin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pl-PL" sz="16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pl-PL" sz="16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pl-PL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pl-PL" sz="16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bSup>
                      </m:den>
                    </m:f>
                  </m:oMath>
                </a14:m>
                <a:endParaRPr lang="pl-PL" dirty="0" smtClean="0"/>
              </a:p>
              <a:p>
                <a:pPr marL="0" indent="0">
                  <a:buNone/>
                </a:pPr>
                <a:endParaRPr lang="pl-PL" i="1" dirty="0" smtClean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pl-PL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l-PL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pl-PL" i="1"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pl-PL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pl-PL" i="1"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pl-PL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l-PL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l-PL" i="1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pl-PL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pl-PL" i="1"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l-PL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l-PL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pl-PL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l-PL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l-PL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pl-PL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l-PL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pl-PL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acc>
                                  <m:r>
                                    <a:rPr lang="pl-PL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pl-PL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l-PL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pl-PL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pl-PL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pl-PL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l-PL" b="0" i="0" smtClean="0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pl-PL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l-PL" i="1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pl-PL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pl-PL" i="1"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l-PL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l-PL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pl-PL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sSup>
                        <m:s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pl-PL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l-PL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pl-PL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pl-PL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pl-PL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l-PL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pl-PL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pl-PL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pl-PL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pl-PL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̂"/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l-PL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pl-PL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pl-PL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pl-PL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pl-PL" dirty="0" smtClean="0"/>
              </a:p>
              <a:p>
                <a:pPr marL="0" indent="0">
                  <a:buNone/>
                </a:pPr>
                <a:endParaRPr lang="pl-PL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pl-PL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l-PL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pl-PL" i="1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pl-PL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l-GR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l-PL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pl-PL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</m:den>
                      </m:f>
                      <m:r>
                        <a:rPr lang="pl-PL" b="0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l-PL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l-PL" i="1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pl-PL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l-GR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l-PL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pl-PL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l-PL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l-PL" i="1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pl-PL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l-PL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pl-PL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pl-PL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l-PL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p>
                                  <m:r>
                                    <a:rPr lang="pl-PL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p>
                              </m:sSup>
                            </m:sup>
                          </m:sSup>
                        </m:den>
                      </m:f>
                      <m:r>
                        <a:rPr lang="pl-PL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pl-PL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l-PL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pl-PL" i="1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  <m:r>
                        <a:rPr lang="pl-PL" b="0" i="1" smtClean="0">
                          <a:latin typeface="Cambria Math" panose="02040503050406030204" pitchFamily="18" charset="0"/>
                        </a:rPr>
                        <m:t>(1−</m:t>
                      </m:r>
                      <m:sSup>
                        <m:sSupPr>
                          <m:ctrlPr>
                            <a:rPr lang="pl-PL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l-PL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pl-PL" i="1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  <m:r>
                        <a:rPr lang="pl-PL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l-PL" b="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  <a:p>
                <a:pPr marL="0" indent="0">
                  <a:buNone/>
                </a:pPr>
                <a:endParaRPr lang="pl-PL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pl-PL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l-PL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l-GR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l-PL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pl-PL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</m:num>
                        <m:den>
                          <m:r>
                            <a:rPr lang="pl-PL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pl-PL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l-PL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l-PL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pl-PL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bSup>
                        </m:den>
                      </m:f>
                      <m:r>
                        <a:rPr lang="pl-PL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l-PL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l-PL" i="1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pl-PL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pl-PL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l-PL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l-PL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pl-PL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bSup>
                        </m:den>
                      </m:f>
                      <m:nary>
                        <m:naryPr>
                          <m:chr m:val="∑"/>
                          <m:ctrlP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l-PL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pl-PL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pl-PL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bSup>
                            <m:sSubSupPr>
                              <m:ctrlPr>
                                <a:rPr lang="pl-PL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l-PL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l-PL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pl-PL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pl-PL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l-PL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pl-PL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pl-PL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pl-PL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bSup>
                        </m:e>
                      </m:nary>
                      <m:r>
                        <a:rPr lang="pl-PL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l-PL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l-PL" i="1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pl-PL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pl-PL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l-PL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l-PL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pl-PL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bSup>
                        </m:den>
                      </m:f>
                      <m:sSubSup>
                        <m:sSubSupPr>
                          <m:ctrlPr>
                            <a:rPr lang="pl-PL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l-PL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l-PL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pl-PL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  <m:sSubSup>
                        <m:sSubSupPr>
                          <m:ctrlPr>
                            <a:rPr lang="pl-PL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l-PL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l-PL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pl-PL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  <m:r>
                            <a:rPr lang="pl-PL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r>
                        <a:rPr lang="pl-PL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pl-PL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l-PL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l-PL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pl-PL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  <m:r>
                            <a:rPr lang="pl-PL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</m:oMath>
                  </m:oMathPara>
                </a14:m>
                <a:endParaRPr lang="pl-PL" dirty="0" smtClean="0"/>
              </a:p>
              <a:p>
                <a:pPr marL="0" indent="0">
                  <a:buNone/>
                </a:pPr>
                <a:endParaRPr lang="pl-PL" dirty="0"/>
              </a:p>
              <a:p>
                <a:pPr marL="0" indent="0">
                  <a:buNone/>
                </a:pPr>
                <a:r>
                  <a:rPr lang="pl-PL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pl-PL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l-PL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pl-PL" i="1">
                            <a:latin typeface="Cambria Math" panose="02040503050406030204" pitchFamily="18" charset="0"/>
                          </a:rPr>
                          <m:t>𝐶</m:t>
                        </m:r>
                      </m:num>
                      <m:den>
                        <m:r>
                          <a:rPr lang="pl-PL" i="1">
                            <a:latin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pl-PL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pl-PL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pl-PL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pl-PL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bSup>
                      </m:den>
                    </m:f>
                    <m:r>
                      <a:rPr lang="pl-PL" i="1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pl-PL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l-PL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̂"/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l-PL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pl-PL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pl-PL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pl-PL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sSup>
                          <m:sSupPr>
                            <m:ctrlPr>
                              <a:rPr lang="pl-PL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l-PL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pl-PL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p>
                        <m:r>
                          <a:rPr lang="pl-PL" i="1">
                            <a:latin typeface="Cambria Math" panose="02040503050406030204" pitchFamily="18" charset="0"/>
                          </a:rPr>
                          <m:t>(1−</m:t>
                        </m:r>
                        <m:sSup>
                          <m:sSupPr>
                            <m:ctrlPr>
                              <a:rPr lang="pl-PL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l-PL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pl-PL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p>
                        <m:r>
                          <a:rPr lang="pl-PL" i="1">
                            <a:latin typeface="Cambria Math" panose="02040503050406030204" pitchFamily="18" charset="0"/>
                          </a:rPr>
                          <m:t>)</m:t>
                        </m:r>
                        <m:sSubSup>
                          <m:sSubSupPr>
                            <m:ctrlPr>
                              <a:rPr lang="pl-PL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pl-PL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pl-PL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pl-PL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pl-PL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</m:num>
                      <m:den>
                        <m:r>
                          <a:rPr lang="pl-PL" i="1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endParaRPr lang="pl-PL" dirty="0"/>
              </a:p>
            </p:txBody>
          </p:sp>
        </mc:Choice>
        <mc:Fallback xmlns="">
          <p:sp>
            <p:nvSpPr>
              <p:cNvPr id="2" name="Tex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978102" y="1115427"/>
                <a:ext cx="4578767" cy="3713130"/>
              </a:xfrm>
              <a:blipFill>
                <a:blip r:embed="rId2"/>
                <a:stretch>
                  <a:fillRect l="-1330" t="-2299" b="-16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/>
              <p:cNvSpPr/>
              <p:nvPr/>
            </p:nvSpPr>
            <p:spPr>
              <a:xfrm>
                <a:off x="6107570" y="1376512"/>
                <a:ext cx="493381" cy="493381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108000" tIns="108000" rIns="108000" bIns="108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900" i="1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l-PL" sz="900" i="1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l-PL" sz="900" b="0" i="1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pl-PL" sz="900" b="0" i="1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pl-PL" sz="900" b="0" i="1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</m:oMath>
                  </m:oMathPara>
                </a14:m>
                <a:endParaRPr lang="en-GB" sz="9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9" name="Oval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7570" y="1376512"/>
                <a:ext cx="493381" cy="493381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/>
              <p:cNvSpPr/>
              <p:nvPr/>
            </p:nvSpPr>
            <p:spPr>
              <a:xfrm>
                <a:off x="6107570" y="1993930"/>
                <a:ext cx="493381" cy="493381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108000" tIns="108000" rIns="108000" bIns="108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900" i="1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l-PL" sz="900" i="1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l-PL" sz="900" b="0" i="1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pl-PL" sz="900" b="0" i="1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pl-PL" sz="900" b="0" i="1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</m:oMath>
                  </m:oMathPara>
                </a14:m>
                <a:endParaRPr lang="en-GB" sz="9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11" name="Oval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7570" y="1993930"/>
                <a:ext cx="493381" cy="493381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11"/>
              <p:cNvSpPr/>
              <p:nvPr/>
            </p:nvSpPr>
            <p:spPr>
              <a:xfrm>
                <a:off x="7076484" y="1115427"/>
                <a:ext cx="1044081" cy="1044081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108000" tIns="108000" rIns="108000" bIns="108000" rtlCol="0" anchor="ctr"/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l-GR" i="1" smtClean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l-PL" b="0" i="1" smtClean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pl-PL" b="0" i="1" smtClean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p>
                    <m:r>
                      <a:rPr lang="pl-PL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r>
                  <a:rPr lang="el-GR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φ</a:t>
                </a:r>
                <a:endParaRPr lang="en-GB" sz="9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12" name="Oval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6484" y="1115427"/>
                <a:ext cx="1044081" cy="1044081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Connector 12"/>
          <p:cNvCxnSpPr>
            <a:stCxn id="17" idx="6"/>
            <a:endCxn id="12" idx="2"/>
          </p:cNvCxnSpPr>
          <p:nvPr/>
        </p:nvCxnSpPr>
        <p:spPr bwMode="gray">
          <a:xfrm>
            <a:off x="6600950" y="992147"/>
            <a:ext cx="475534" cy="6453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9" idx="6"/>
            <a:endCxn id="12" idx="2"/>
          </p:cNvCxnSpPr>
          <p:nvPr/>
        </p:nvCxnSpPr>
        <p:spPr bwMode="gray">
          <a:xfrm>
            <a:off x="6600951" y="1623203"/>
            <a:ext cx="475533" cy="1426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11" idx="6"/>
            <a:endCxn id="12" idx="2"/>
          </p:cNvCxnSpPr>
          <p:nvPr/>
        </p:nvCxnSpPr>
        <p:spPr bwMode="gray">
          <a:xfrm flipV="1">
            <a:off x="6600951" y="1637468"/>
            <a:ext cx="475533" cy="60315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12" idx="6"/>
          </p:cNvCxnSpPr>
          <p:nvPr/>
        </p:nvCxnSpPr>
        <p:spPr bwMode="gray">
          <a:xfrm>
            <a:off x="8120565" y="1637468"/>
            <a:ext cx="18139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Oval 16"/>
              <p:cNvSpPr/>
              <p:nvPr/>
            </p:nvSpPr>
            <p:spPr>
              <a:xfrm>
                <a:off x="6107569" y="745456"/>
                <a:ext cx="493381" cy="493381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108000" tIns="108000" rIns="108000" bIns="108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900" i="1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l-PL" sz="900" b="0" i="1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l-PL" sz="900" b="0" i="1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pl-PL" sz="900" b="0" i="1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pl-PL" sz="900" b="0" i="1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</m:oMath>
                  </m:oMathPara>
                </a14:m>
                <a:endParaRPr lang="en-GB" sz="9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17" name="Oval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7569" y="745456"/>
                <a:ext cx="493381" cy="493381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Connector 18"/>
          <p:cNvCxnSpPr>
            <a:stCxn id="12" idx="0"/>
            <a:endCxn id="12" idx="4"/>
          </p:cNvCxnSpPr>
          <p:nvPr/>
        </p:nvCxnSpPr>
        <p:spPr bwMode="gray">
          <a:xfrm>
            <a:off x="7598525" y="1115427"/>
            <a:ext cx="0" cy="104408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6761627" y="1007705"/>
                <a:ext cx="276294" cy="22345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l-PL" sz="1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l-PL" sz="14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l-PL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pl-PL" sz="1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</m:oMath>
                  </m:oMathPara>
                </a14:m>
                <a:endParaRPr lang="en-GB" sz="1400" dirty="0" err="1" smtClean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1627" y="1007705"/>
                <a:ext cx="276294" cy="223459"/>
              </a:xfrm>
              <a:prstGeom prst="rect">
                <a:avLst/>
              </a:prstGeom>
              <a:blipFill>
                <a:blip r:embed="rId7"/>
                <a:stretch>
                  <a:fillRect l="-2174" b="-1891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6788431" y="1976829"/>
                <a:ext cx="276294" cy="224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l-PL" sz="1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l-PL" sz="14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l-PL" sz="1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pl-PL" sz="1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8431" y="1976829"/>
                <a:ext cx="276294" cy="224998"/>
              </a:xfrm>
              <a:prstGeom prst="rect">
                <a:avLst/>
              </a:prstGeom>
              <a:blipFill>
                <a:blip r:embed="rId8"/>
                <a:stretch>
                  <a:fillRect l="-6667" b="-1891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6675426" y="1403358"/>
                <a:ext cx="276294" cy="22390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l-PL" sz="1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l-PL" sz="14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l-PL" sz="1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pl-PL" sz="1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5426" y="1403358"/>
                <a:ext cx="276294" cy="223907"/>
              </a:xfrm>
              <a:prstGeom prst="rect">
                <a:avLst/>
              </a:prstGeom>
              <a:blipFill>
                <a:blip r:embed="rId9"/>
                <a:stretch>
                  <a:fillRect l="-4444" b="-1891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/>
          <p:cNvSpPr txBox="1"/>
          <p:nvPr/>
        </p:nvSpPr>
        <p:spPr>
          <a:xfrm>
            <a:off x="8379012" y="1524503"/>
            <a:ext cx="138147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pl-PL" sz="1400" dirty="0" smtClean="0"/>
              <a:t>y</a:t>
            </a:r>
            <a:endParaRPr lang="en-GB" sz="1400" dirty="0" err="1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/>
              <p:cNvSpPr/>
              <p:nvPr/>
            </p:nvSpPr>
            <p:spPr>
              <a:xfrm>
                <a:off x="6170602" y="2568584"/>
                <a:ext cx="2277483" cy="8485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i="1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l-PL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l-PL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pl-PL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l-PL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l-PL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pl-PL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l-PL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pl-PL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acc>
                                  <m:r>
                                    <a:rPr lang="pl-PL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pl-PL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l-PL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pl-PL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pl-PL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1" name="Rectangle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0602" y="2568584"/>
                <a:ext cx="2277483" cy="84856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/>
              <p:cNvSpPr/>
              <p:nvPr/>
            </p:nvSpPr>
            <p:spPr>
              <a:xfrm>
                <a:off x="6364220" y="3517552"/>
                <a:ext cx="1799595" cy="6173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pl-PL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l-PL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l-PL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l-PL" i="1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pl-PL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l-PL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pl-PL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pl-PL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GB" dirty="0" err="1"/>
              </a:p>
            </p:txBody>
          </p:sp>
        </mc:Choice>
        <mc:Fallback xmlns="">
          <p:sp>
            <p:nvSpPr>
              <p:cNvPr id="32" name="Rectangle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4220" y="3517552"/>
                <a:ext cx="1799595" cy="61734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/>
              <p:cNvSpPr/>
              <p:nvPr/>
            </p:nvSpPr>
            <p:spPr>
              <a:xfrm>
                <a:off x="6564908" y="4086376"/>
                <a:ext cx="1736566" cy="8798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l-PL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pl-PL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  <m:r>
                        <a:rPr lang="pl-PL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l-PL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pl-PL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pl-PL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bSup>
                            <m:sSubSupPr>
                              <m:ctrlPr>
                                <a:rPr lang="pl-PL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l-PL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l-PL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pl-PL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pl-PL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l-PL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pl-PL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pl-PL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pl-PL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3" name="Rectangle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4908" y="4086376"/>
                <a:ext cx="1736566" cy="879856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14048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0" dirty="0" smtClean="0"/>
              <a:t>Backpropagation</a:t>
            </a:r>
            <a:r>
              <a:rPr lang="pl-PL" b="0" dirty="0" smtClean="0"/>
              <a:t> – delta</a:t>
            </a:r>
            <a:endParaRPr lang="en-GB" b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defTabSz="685800"/>
            <a:fld id="{8859B784-B4DA-46A0-AE05-FF0B2630EAC9}" type="datetime1">
              <a:rPr lang="en-GB" smtClean="0"/>
              <a:t>19/06/2020</a:t>
            </a:fld>
            <a:endParaRPr lang="en-GB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l-PL" dirty="0">
                <a:solidFill>
                  <a:schemeClr val="accent4"/>
                </a:solidFill>
              </a:rPr>
              <a:t>Backpropagation</a:t>
            </a:r>
            <a:endParaRPr lang="en-GB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4294967295"/>
          </p:nvPr>
        </p:nvSpPr>
        <p:spPr>
          <a:xfrm>
            <a:off x="2579688" y="109080"/>
            <a:ext cx="720725" cy="249238"/>
          </a:xfrm>
        </p:spPr>
        <p:txBody>
          <a:bodyPr/>
          <a:lstStyle/>
          <a:p>
            <a:r>
              <a:rPr lang="en-GB" dirty="0"/>
              <a:t>Artificial neural networks </a:t>
            </a:r>
            <a:r>
              <a:rPr lang="pl-PL" dirty="0" smtClean="0"/>
              <a:t>101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/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978102" y="1115427"/>
                <a:ext cx="4578767" cy="3713130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pl-PL" dirty="0" smtClean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pl-PL" sz="1600" i="1" smtClean="0">
                            <a:solidFill>
                              <a:schemeClr val="accent6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l-PL" sz="1600" i="1" smtClean="0">
                            <a:solidFill>
                              <a:schemeClr val="accent6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pl-PL" sz="1600" b="0" i="1" smtClean="0">
                            <a:solidFill>
                              <a:schemeClr val="accent6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num>
                      <m:den>
                        <m:r>
                          <a:rPr lang="pl-PL" sz="1600" i="1" smtClean="0">
                            <a:solidFill>
                              <a:schemeClr val="accent6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pl-PL" sz="1600" i="1" smtClean="0">
                                <a:solidFill>
                                  <a:schemeClr val="accent6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pl-PL" sz="1600" b="0" i="1" smtClean="0">
                                <a:solidFill>
                                  <a:schemeClr val="accent6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pl-PL" sz="1600" b="0" i="1" smtClean="0">
                                <a:solidFill>
                                  <a:schemeClr val="accent6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pl-PL" sz="1600" b="0" i="1" smtClean="0">
                                <a:solidFill>
                                  <a:schemeClr val="accent6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bSup>
                      </m:den>
                    </m:f>
                    <m:r>
                      <a:rPr lang="pl-PL" sz="1600" b="0" i="1" smtClean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l-PL" sz="1600" i="1">
                            <a:solidFill>
                              <a:schemeClr val="accent6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l-PL" sz="1600" i="1">
                            <a:solidFill>
                              <a:schemeClr val="accent6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pl-PL" sz="1600" i="1">
                            <a:solidFill>
                              <a:schemeClr val="accent6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num>
                      <m:den>
                        <m:r>
                          <a:rPr lang="pl-PL" sz="1600" i="1">
                            <a:solidFill>
                              <a:schemeClr val="accent6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pl-PL" sz="1600" b="0" i="1" smtClean="0">
                            <a:solidFill>
                              <a:schemeClr val="accent6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den>
                    </m:f>
                    <m:f>
                      <m:fPr>
                        <m:ctrlPr>
                          <a:rPr lang="pl-PL" sz="1600" i="1">
                            <a:solidFill>
                              <a:schemeClr val="accent6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l-PL" sz="1600" i="1">
                            <a:solidFill>
                              <a:schemeClr val="accent6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pl-PL" sz="1600" b="0" i="1" smtClean="0">
                            <a:solidFill>
                              <a:schemeClr val="accent6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num>
                      <m:den>
                        <m:r>
                          <a:rPr lang="pl-PL" sz="1600" i="1">
                            <a:solidFill>
                              <a:schemeClr val="accent6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l-GR" sz="1600" i="1">
                                <a:ln w="0"/>
                                <a:solidFill>
                                  <a:schemeClr val="accent6">
                                    <a:lumMod val="60000"/>
                                    <a:lumOff val="40000"/>
                                  </a:schemeClr>
                                </a:solidFill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l-PL" sz="1600" i="1">
                                <a:ln w="0"/>
                                <a:solidFill>
                                  <a:schemeClr val="accent6">
                                    <a:lumMod val="60000"/>
                                    <a:lumOff val="40000"/>
                                  </a:schemeClr>
                                </a:solidFill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pl-PL" sz="1600" b="0" i="1" smtClean="0">
                                <a:ln w="0"/>
                                <a:solidFill>
                                  <a:schemeClr val="accent6">
                                    <a:lumMod val="60000"/>
                                    <a:lumOff val="40000"/>
                                  </a:schemeClr>
                                </a:solidFill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p>
                      </m:den>
                    </m:f>
                    <m:f>
                      <m:fPr>
                        <m:ctrlPr>
                          <a:rPr lang="pl-PL" sz="1600" i="1">
                            <a:solidFill>
                              <a:schemeClr val="accent6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l-PL" sz="1600" i="1">
                            <a:solidFill>
                              <a:schemeClr val="accent6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l-GR" sz="1600" i="1">
                                <a:ln w="0"/>
                                <a:solidFill>
                                  <a:schemeClr val="accent6">
                                    <a:lumMod val="60000"/>
                                    <a:lumOff val="40000"/>
                                  </a:schemeClr>
                                </a:solidFill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l-PL" sz="1600" i="1">
                                <a:ln w="0"/>
                                <a:solidFill>
                                  <a:schemeClr val="accent6">
                                    <a:lumMod val="60000"/>
                                    <a:lumOff val="40000"/>
                                  </a:schemeClr>
                                </a:solidFill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pl-PL" sz="1600" b="0" i="1" smtClean="0">
                                <a:ln w="0"/>
                                <a:solidFill>
                                  <a:schemeClr val="accent6">
                                    <a:lumMod val="60000"/>
                                    <a:lumOff val="40000"/>
                                  </a:schemeClr>
                                </a:solidFill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p>
                      </m:num>
                      <m:den>
                        <m:r>
                          <a:rPr lang="pl-PL" sz="1600" i="1">
                            <a:solidFill>
                              <a:schemeClr val="accent6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pl-PL" sz="1600" i="1">
                                <a:solidFill>
                                  <a:schemeClr val="accent6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pl-PL" sz="1600" i="1">
                                <a:solidFill>
                                  <a:schemeClr val="accent6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pl-PL" sz="1600" i="1">
                                <a:solidFill>
                                  <a:schemeClr val="accent6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pl-PL" sz="1600" b="0" i="1" smtClean="0">
                                <a:solidFill>
                                  <a:schemeClr val="accent6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bSup>
                      </m:den>
                    </m:f>
                  </m:oMath>
                </a14:m>
                <a:endParaRPr lang="pl-PL" dirty="0" smtClean="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  <a:p>
                <a:pPr marL="0" indent="0">
                  <a:buNone/>
                </a:pPr>
                <a:endParaRPr lang="pl-PL" i="1" dirty="0" smtClean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pl-PL" i="1" smtClean="0">
                              <a:solidFill>
                                <a:schemeClr val="accent6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l-PL" i="1">
                              <a:solidFill>
                                <a:schemeClr val="accent6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pl-PL" i="1">
                              <a:solidFill>
                                <a:schemeClr val="accent6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pl-PL" i="1">
                              <a:solidFill>
                                <a:schemeClr val="accent6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pl-PL" i="1">
                              <a:solidFill>
                                <a:schemeClr val="accent6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pl-PL" b="0" i="1" smtClean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l-PL" i="1">
                              <a:solidFill>
                                <a:schemeClr val="accent6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l-PL" i="1">
                              <a:solidFill>
                                <a:schemeClr val="accent6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pl-PL" i="1">
                              <a:solidFill>
                                <a:schemeClr val="accent6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pl-PL" i="1">
                              <a:solidFill>
                                <a:schemeClr val="accent6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f>
                        <m:fPr>
                          <m:ctrlPr>
                            <a:rPr lang="pt-BR" i="1">
                              <a:solidFill>
                                <a:schemeClr val="accent6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l-PL" i="1">
                              <a:solidFill>
                                <a:schemeClr val="accent6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l-PL" i="1">
                              <a:solidFill>
                                <a:schemeClr val="accent6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pl-PL" i="1">
                              <a:solidFill>
                                <a:schemeClr val="accent6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i="1">
                              <a:solidFill>
                                <a:schemeClr val="accent6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l-PL" i="1">
                              <a:solidFill>
                                <a:schemeClr val="accent6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i="1">
                              <a:solidFill>
                                <a:schemeClr val="accent6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l-PL" i="1">
                              <a:solidFill>
                                <a:schemeClr val="accent6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pt-BR" i="1">
                                  <a:solidFill>
                                    <a:schemeClr val="accent6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i="1">
                                      <a:solidFill>
                                        <a:schemeClr val="accent6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pt-BR" i="1">
                                          <a:solidFill>
                                            <a:schemeClr val="accent6">
                                              <a:lumMod val="60000"/>
                                              <a:lumOff val="4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pl-PL" i="1">
                                              <a:solidFill>
                                                <a:schemeClr val="accent6">
                                                  <a:lumMod val="60000"/>
                                                  <a:lumOff val="4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l-PL" i="1">
                                              <a:solidFill>
                                                <a:schemeClr val="accent6">
                                                  <a:lumMod val="60000"/>
                                                  <a:lumOff val="4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pl-PL" i="1">
                                              <a:solidFill>
                                                <a:schemeClr val="accent6">
                                                  <a:lumMod val="60000"/>
                                                  <a:lumOff val="4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acc>
                                  <m:r>
                                    <a:rPr lang="pl-PL" i="1">
                                      <a:solidFill>
                                        <a:schemeClr val="accent6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pl-PL" i="1">
                                          <a:solidFill>
                                            <a:schemeClr val="accent6">
                                              <a:lumMod val="60000"/>
                                              <a:lumOff val="4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l-PL" i="1">
                                          <a:solidFill>
                                            <a:schemeClr val="accent6">
                                              <a:lumMod val="60000"/>
                                              <a:lumOff val="4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pl-PL" i="1">
                                          <a:solidFill>
                                            <a:schemeClr val="accent6">
                                              <a:lumMod val="60000"/>
                                              <a:lumOff val="4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pl-PL" i="1">
                                  <a:solidFill>
                                    <a:schemeClr val="accent6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pl-PL" b="0" i="1" smtClean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l-PL" b="0" i="0" smtClean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pl-PL" i="1">
                              <a:solidFill>
                                <a:schemeClr val="accent6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l-PL" i="1">
                              <a:solidFill>
                                <a:schemeClr val="accent6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pl-PL" i="1">
                              <a:solidFill>
                                <a:schemeClr val="accent6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pl-PL" i="1">
                              <a:solidFill>
                                <a:schemeClr val="accent6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f>
                        <m:fPr>
                          <m:ctrlPr>
                            <a:rPr lang="pt-BR" i="1">
                              <a:solidFill>
                                <a:schemeClr val="accent6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l-PL" i="1">
                              <a:solidFill>
                                <a:schemeClr val="accent6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l-PL" i="1">
                              <a:solidFill>
                                <a:schemeClr val="accent6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pl-PL" i="1">
                              <a:solidFill>
                                <a:schemeClr val="accent6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sSup>
                        <m:sSupPr>
                          <m:ctrlPr>
                            <a:rPr lang="pt-BR" i="1">
                              <a:solidFill>
                                <a:schemeClr val="accent6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pt-BR" i="1">
                                  <a:solidFill>
                                    <a:schemeClr val="accent6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pt-BR" i="1">
                                      <a:solidFill>
                                        <a:schemeClr val="accent6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pl-PL" i="1">
                                          <a:solidFill>
                                            <a:schemeClr val="accent6">
                                              <a:lumMod val="60000"/>
                                              <a:lumOff val="4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l-PL" i="1">
                                          <a:solidFill>
                                            <a:schemeClr val="accent6">
                                              <a:lumMod val="60000"/>
                                              <a:lumOff val="4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pl-PL" i="1">
                                          <a:solidFill>
                                            <a:schemeClr val="accent6">
                                              <a:lumMod val="60000"/>
                                              <a:lumOff val="4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pl-PL" i="1">
                                  <a:solidFill>
                                    <a:schemeClr val="accent6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pl-PL" i="1">
                                      <a:solidFill>
                                        <a:schemeClr val="accent6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l-PL" i="1">
                                      <a:solidFill>
                                        <a:schemeClr val="accent6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pl-PL" i="1">
                                      <a:solidFill>
                                        <a:schemeClr val="accent6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pl-PL" i="1">
                              <a:solidFill>
                                <a:schemeClr val="accent6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pl-PL" b="0" i="1" smtClean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pl-PL" i="1">
                              <a:solidFill>
                                <a:schemeClr val="accent6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̂"/>
                              <m:ctrlPr>
                                <a:rPr lang="pt-BR" i="1">
                                  <a:solidFill>
                                    <a:schemeClr val="accent6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l-PL" b="0" i="1" smtClean="0">
                                  <a:solidFill>
                                    <a:schemeClr val="accent6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pl-PL" i="1">
                              <a:solidFill>
                                <a:schemeClr val="accent6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pl-PL" b="0" i="1" smtClean="0">
                              <a:solidFill>
                                <a:schemeClr val="accent6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pl-PL" b="0" i="1" smtClean="0">
                              <a:solidFill>
                                <a:schemeClr val="accent6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pl-PL" dirty="0" smtClean="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  <a:p>
                <a:pPr marL="0" indent="0">
                  <a:buNone/>
                </a:pPr>
                <a:endParaRPr lang="pl-PL" dirty="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pl-PL" i="1">
                              <a:solidFill>
                                <a:schemeClr val="accent6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l-PL" i="1">
                              <a:solidFill>
                                <a:schemeClr val="accent6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pl-PL" i="1">
                              <a:solidFill>
                                <a:schemeClr val="accent6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pl-PL" i="1">
                              <a:solidFill>
                                <a:schemeClr val="accent6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l-GR" i="1">
                                  <a:ln w="0"/>
                                  <a:solidFill>
                                    <a:schemeClr val="accent6">
                                      <a:lumMod val="60000"/>
                                      <a:lumOff val="40000"/>
                                    </a:schemeClr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l-PL" i="1">
                                  <a:ln w="0"/>
                                  <a:solidFill>
                                    <a:schemeClr val="accent6">
                                      <a:lumMod val="60000"/>
                                      <a:lumOff val="40000"/>
                                    </a:schemeClr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pl-PL" b="0" i="1" smtClean="0">
                                  <a:ln w="0"/>
                                  <a:solidFill>
                                    <a:schemeClr val="accent6">
                                      <a:lumMod val="60000"/>
                                      <a:lumOff val="40000"/>
                                    </a:schemeClr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</m:den>
                      </m:f>
                      <m:r>
                        <a:rPr lang="pl-PL" b="0" i="1" smtClean="0">
                          <a:ln w="0"/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l-PL" i="1">
                              <a:solidFill>
                                <a:schemeClr val="accent6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l-PL" i="1">
                              <a:solidFill>
                                <a:schemeClr val="accent6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pl-PL" i="1">
                              <a:solidFill>
                                <a:schemeClr val="accent6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l-GR" i="1">
                                  <a:ln w="0"/>
                                  <a:solidFill>
                                    <a:schemeClr val="accent6">
                                      <a:lumMod val="60000"/>
                                      <a:lumOff val="40000"/>
                                    </a:schemeClr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l-PL" i="1">
                                  <a:ln w="0"/>
                                  <a:solidFill>
                                    <a:schemeClr val="accent6">
                                      <a:lumMod val="60000"/>
                                      <a:lumOff val="40000"/>
                                    </a:schemeClr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pl-PL" i="1">
                                  <a:ln w="0"/>
                                  <a:solidFill>
                                    <a:schemeClr val="accent6">
                                      <a:lumMod val="60000"/>
                                      <a:lumOff val="40000"/>
                                    </a:schemeClr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lang="en-GB" i="1">
                              <a:solidFill>
                                <a:schemeClr val="accent6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l-PL" i="1">
                              <a:solidFill>
                                <a:schemeClr val="accent6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l-PL" i="1">
                              <a:solidFill>
                                <a:schemeClr val="accent6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pl-PL" i="1">
                                  <a:solidFill>
                                    <a:schemeClr val="accent6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l-PL" i="1">
                                  <a:solidFill>
                                    <a:schemeClr val="accent6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pl-PL" i="1">
                                  <a:solidFill>
                                    <a:schemeClr val="accent6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pl-PL" i="1">
                                      <a:solidFill>
                                        <a:schemeClr val="accent6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l-PL" i="1">
                                      <a:solidFill>
                                        <a:schemeClr val="accent6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p>
                                  <m:r>
                                    <a:rPr lang="pl-PL" i="1">
                                      <a:solidFill>
                                        <a:schemeClr val="accent6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p>
                              </m:sSup>
                            </m:sup>
                          </m:sSup>
                        </m:den>
                      </m:f>
                      <m:r>
                        <a:rPr lang="pl-PL" b="0" i="1" smtClean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pl-PL" i="1">
                              <a:solidFill>
                                <a:schemeClr val="accent6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l-PL" i="1">
                              <a:solidFill>
                                <a:schemeClr val="accent6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pl-PL" i="1">
                              <a:solidFill>
                                <a:schemeClr val="accent6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  <m:r>
                        <a:rPr lang="pl-PL" b="0" i="1" smtClean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(1−</m:t>
                      </m:r>
                      <m:sSup>
                        <m:sSupPr>
                          <m:ctrlPr>
                            <a:rPr lang="pl-PL" i="1">
                              <a:solidFill>
                                <a:schemeClr val="accent6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l-PL" i="1">
                              <a:solidFill>
                                <a:schemeClr val="accent6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pl-PL" i="1">
                              <a:solidFill>
                                <a:schemeClr val="accent6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  <m:r>
                        <a:rPr lang="pl-PL" b="0" i="1" smtClean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l-PL" b="0" dirty="0" smtClean="0">
                  <a:ln w="0"/>
                  <a:solidFill>
                    <a:schemeClr val="accent6">
                      <a:lumMod val="60000"/>
                      <a:lumOff val="40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  <a:p>
                <a:pPr marL="0" indent="0">
                  <a:buNone/>
                </a:pPr>
                <a:endParaRPr lang="pl-PL" dirty="0" smtClean="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pl-PL" i="1">
                              <a:solidFill>
                                <a:schemeClr val="accent6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l-PL" i="1">
                              <a:solidFill>
                                <a:schemeClr val="accent6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l-GR" i="1">
                                  <a:ln w="0"/>
                                  <a:solidFill>
                                    <a:schemeClr val="accent6">
                                      <a:lumMod val="60000"/>
                                      <a:lumOff val="40000"/>
                                    </a:schemeClr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l-PL" i="1">
                                  <a:ln w="0"/>
                                  <a:solidFill>
                                    <a:schemeClr val="accent6">
                                      <a:lumMod val="60000"/>
                                      <a:lumOff val="40000"/>
                                    </a:schemeClr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pl-PL" b="0" i="1" smtClean="0">
                                  <a:ln w="0"/>
                                  <a:solidFill>
                                    <a:schemeClr val="accent6">
                                      <a:lumMod val="60000"/>
                                      <a:lumOff val="40000"/>
                                    </a:schemeClr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</m:num>
                        <m:den>
                          <m:r>
                            <a:rPr lang="pl-PL" i="1">
                              <a:solidFill>
                                <a:schemeClr val="accent6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pl-PL" i="1">
                                  <a:solidFill>
                                    <a:schemeClr val="accent6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l-PL" i="1">
                                  <a:solidFill>
                                    <a:schemeClr val="accent6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l-PL" i="1">
                                  <a:solidFill>
                                    <a:schemeClr val="accent6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pl-PL" b="0" i="1" smtClean="0">
                                  <a:solidFill>
                                    <a:schemeClr val="accent6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bSup>
                        </m:den>
                      </m:f>
                      <m:r>
                        <a:rPr lang="pl-PL" b="0" i="1" smtClean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l-PL" i="1">
                              <a:solidFill>
                                <a:schemeClr val="accent6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l-PL" i="1">
                              <a:solidFill>
                                <a:schemeClr val="accent6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pl-PL" i="1">
                              <a:solidFill>
                                <a:schemeClr val="accent6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pl-PL" i="1">
                                  <a:solidFill>
                                    <a:schemeClr val="accent6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l-PL" i="1">
                                  <a:solidFill>
                                    <a:schemeClr val="accent6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l-PL" i="1">
                                  <a:solidFill>
                                    <a:schemeClr val="accent6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pl-PL" i="1">
                                  <a:solidFill>
                                    <a:schemeClr val="accent6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bSup>
                        </m:den>
                      </m:f>
                      <m:nary>
                        <m:naryPr>
                          <m:chr m:val="∑"/>
                          <m:ctrlPr>
                            <a:rPr lang="pt-BR" i="1">
                              <a:solidFill>
                                <a:schemeClr val="accent6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l-PL" i="1">
                              <a:solidFill>
                                <a:schemeClr val="accent6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pl-PL" i="1">
                              <a:solidFill>
                                <a:schemeClr val="accent6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pl-PL" i="1">
                              <a:solidFill>
                                <a:schemeClr val="accent6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bSup>
                            <m:sSubSupPr>
                              <m:ctrlPr>
                                <a:rPr lang="pl-PL" i="1">
                                  <a:solidFill>
                                    <a:schemeClr val="accent6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l-PL" i="1">
                                  <a:solidFill>
                                    <a:schemeClr val="accent6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l-PL" i="1">
                                  <a:solidFill>
                                    <a:schemeClr val="accent6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pl-PL" i="1">
                                  <a:solidFill>
                                    <a:schemeClr val="accent6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pl-PL" i="1">
                                  <a:solidFill>
                                    <a:schemeClr val="accent6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l-PL" i="1">
                                  <a:solidFill>
                                    <a:schemeClr val="accent6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pl-PL" i="1">
                                  <a:solidFill>
                                    <a:schemeClr val="accent6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pl-PL" i="1">
                                  <a:solidFill>
                                    <a:schemeClr val="accent6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pl-PL" i="1">
                                  <a:solidFill>
                                    <a:schemeClr val="accent6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bSup>
                        </m:e>
                      </m:nary>
                      <m:r>
                        <a:rPr lang="pl-PL" b="0" i="1" smtClean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l-PL" i="1">
                              <a:solidFill>
                                <a:schemeClr val="accent6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l-PL" i="1">
                              <a:solidFill>
                                <a:schemeClr val="accent6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pl-PL" i="1">
                              <a:solidFill>
                                <a:schemeClr val="accent6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pl-PL" i="1">
                                  <a:solidFill>
                                    <a:schemeClr val="accent6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l-PL" i="1">
                                  <a:solidFill>
                                    <a:schemeClr val="accent6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l-PL" i="1">
                                  <a:solidFill>
                                    <a:schemeClr val="accent6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pl-PL" i="1">
                                  <a:solidFill>
                                    <a:schemeClr val="accent6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bSup>
                        </m:den>
                      </m:f>
                      <m:sSubSup>
                        <m:sSubSupPr>
                          <m:ctrlPr>
                            <a:rPr lang="pl-PL" i="1">
                              <a:solidFill>
                                <a:schemeClr val="accent6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l-PL" i="1">
                              <a:solidFill>
                                <a:schemeClr val="accent6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l-PL" b="0" i="1" smtClean="0">
                              <a:solidFill>
                                <a:schemeClr val="accent6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pl-PL" i="1">
                              <a:solidFill>
                                <a:schemeClr val="accent6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  <m:sSubSup>
                        <m:sSubSupPr>
                          <m:ctrlPr>
                            <a:rPr lang="pl-PL" i="1">
                              <a:solidFill>
                                <a:schemeClr val="accent6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l-PL" i="1">
                              <a:solidFill>
                                <a:schemeClr val="accent6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l-PL" b="0" i="1" smtClean="0">
                              <a:solidFill>
                                <a:schemeClr val="accent6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pl-PL" i="1">
                              <a:solidFill>
                                <a:schemeClr val="accent6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  <m:r>
                            <a:rPr lang="pl-PL" i="1">
                              <a:solidFill>
                                <a:schemeClr val="accent6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r>
                        <a:rPr lang="pl-PL" b="0" i="1" smtClean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pl-PL" i="1">
                              <a:solidFill>
                                <a:schemeClr val="accent6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l-PL" i="1">
                              <a:solidFill>
                                <a:schemeClr val="accent6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l-PL" i="1">
                              <a:solidFill>
                                <a:schemeClr val="accent6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pl-PL" i="1">
                              <a:solidFill>
                                <a:schemeClr val="accent6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  <m:r>
                            <a:rPr lang="pl-PL" i="1">
                              <a:solidFill>
                                <a:schemeClr val="accent6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</m:oMath>
                  </m:oMathPara>
                </a14:m>
                <a:endParaRPr lang="pl-PL" dirty="0" smtClean="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  <a:p>
                <a:pPr marL="0" indent="0">
                  <a:buNone/>
                </a:pPr>
                <a:endParaRPr lang="pl-PL" dirty="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  <a:p>
                <a:pPr marL="0" indent="0">
                  <a:buNone/>
                </a:pPr>
                <a:r>
                  <a:rPr lang="pl-PL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pl-PL" i="1">
                            <a:solidFill>
                              <a:schemeClr val="accent6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l-PL" i="1">
                            <a:solidFill>
                              <a:schemeClr val="accent6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pl-PL" i="1">
                            <a:solidFill>
                              <a:schemeClr val="accent6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num>
                      <m:den>
                        <m:r>
                          <a:rPr lang="pl-PL" i="1">
                            <a:solidFill>
                              <a:schemeClr val="accent6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pl-PL" i="1">
                                <a:solidFill>
                                  <a:schemeClr val="accent6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pl-PL" i="1">
                                <a:solidFill>
                                  <a:schemeClr val="accent6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pl-PL" i="1">
                                <a:solidFill>
                                  <a:schemeClr val="accent6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pl-PL" i="1">
                                <a:solidFill>
                                  <a:schemeClr val="accent6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bSup>
                      </m:den>
                    </m:f>
                    <m:r>
                      <a:rPr lang="pl-PL" i="1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pl-PL" i="1">
                            <a:solidFill>
                              <a:schemeClr val="accent6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l-PL" b="0" i="1" smtClean="0">
                            <a:solidFill>
                              <a:schemeClr val="accent6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̂"/>
                            <m:ctrlPr>
                              <a:rPr lang="pt-BR" i="1">
                                <a:solidFill>
                                  <a:schemeClr val="accent6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l-PL" i="1">
                                <a:solidFill>
                                  <a:schemeClr val="accent6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pl-PL" i="1">
                            <a:solidFill>
                              <a:schemeClr val="accent6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pl-PL" i="1">
                            <a:solidFill>
                              <a:schemeClr val="accent6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pl-PL" b="0" i="1" smtClean="0">
                            <a:solidFill>
                              <a:schemeClr val="accent6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sSup>
                          <m:sSupPr>
                            <m:ctrlPr>
                              <a:rPr lang="pl-PL" i="1">
                                <a:solidFill>
                                  <a:schemeClr val="accent6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l-PL" i="1">
                                <a:solidFill>
                                  <a:schemeClr val="accent6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pl-PL" i="1">
                                <a:solidFill>
                                  <a:schemeClr val="accent6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p>
                        <m:r>
                          <a:rPr lang="pl-PL" i="1">
                            <a:solidFill>
                              <a:schemeClr val="accent6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(1−</m:t>
                        </m:r>
                        <m:sSup>
                          <m:sSupPr>
                            <m:ctrlPr>
                              <a:rPr lang="pl-PL" i="1">
                                <a:solidFill>
                                  <a:schemeClr val="accent6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l-PL" i="1">
                                <a:solidFill>
                                  <a:schemeClr val="accent6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pl-PL" i="1">
                                <a:solidFill>
                                  <a:schemeClr val="accent6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p>
                        <m:r>
                          <a:rPr lang="pl-PL" i="1">
                            <a:solidFill>
                              <a:schemeClr val="accent6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sSubSup>
                          <m:sSubSupPr>
                            <m:ctrlPr>
                              <a:rPr lang="pl-PL" i="1">
                                <a:solidFill>
                                  <a:schemeClr val="accent6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pl-PL" i="1">
                                <a:solidFill>
                                  <a:schemeClr val="accent6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pl-PL" i="1">
                                <a:solidFill>
                                  <a:schemeClr val="accent6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pl-PL" i="1">
                                <a:solidFill>
                                  <a:schemeClr val="accent6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pl-PL" i="1">
                                <a:solidFill>
                                  <a:schemeClr val="accent6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</m:num>
                      <m:den>
                        <m:r>
                          <a:rPr lang="pl-PL" i="1">
                            <a:solidFill>
                              <a:schemeClr val="accent6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endParaRPr lang="pl-PL" dirty="0"/>
              </a:p>
            </p:txBody>
          </p:sp>
        </mc:Choice>
        <mc:Fallback xmlns="">
          <p:sp>
            <p:nvSpPr>
              <p:cNvPr id="2" name="Tex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978102" y="1115427"/>
                <a:ext cx="4578767" cy="3713130"/>
              </a:xfrm>
              <a:blipFill>
                <a:blip r:embed="rId2"/>
                <a:stretch>
                  <a:fillRect l="-1330" t="-2299" b="-16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/>
              <p:cNvSpPr/>
              <p:nvPr/>
            </p:nvSpPr>
            <p:spPr>
              <a:xfrm>
                <a:off x="6107570" y="1376512"/>
                <a:ext cx="493381" cy="493381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108000" tIns="108000" rIns="108000" bIns="108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900" i="1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l-PL" sz="900" i="1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l-PL" sz="900" b="0" i="1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pl-PL" sz="900" b="0" i="1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pl-PL" sz="900" b="0" i="1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</m:oMath>
                  </m:oMathPara>
                </a14:m>
                <a:endParaRPr lang="en-GB" sz="9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9" name="Oval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7570" y="1376512"/>
                <a:ext cx="493381" cy="493381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/>
              <p:cNvSpPr/>
              <p:nvPr/>
            </p:nvSpPr>
            <p:spPr>
              <a:xfrm>
                <a:off x="6107570" y="1993930"/>
                <a:ext cx="493381" cy="493381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108000" tIns="108000" rIns="108000" bIns="108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900" i="1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l-PL" sz="900" i="1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l-PL" sz="900" b="0" i="1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pl-PL" sz="900" b="0" i="1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pl-PL" sz="900" b="0" i="1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</m:oMath>
                  </m:oMathPara>
                </a14:m>
                <a:endParaRPr lang="en-GB" sz="9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11" name="Oval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7570" y="1993930"/>
                <a:ext cx="493381" cy="493381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11"/>
              <p:cNvSpPr/>
              <p:nvPr/>
            </p:nvSpPr>
            <p:spPr>
              <a:xfrm>
                <a:off x="7076484" y="1115427"/>
                <a:ext cx="1044081" cy="1044081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108000" tIns="108000" rIns="108000" bIns="108000" rtlCol="0" anchor="ctr"/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l-GR" i="1" smtClean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l-PL" b="0" i="1" smtClean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pl-PL" b="0" i="1" smtClean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p>
                    <m:r>
                      <a:rPr lang="pl-PL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r>
                  <a:rPr lang="el-GR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φ</a:t>
                </a:r>
                <a:endParaRPr lang="en-GB" sz="9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12" name="Oval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6484" y="1115427"/>
                <a:ext cx="1044081" cy="1044081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Connector 12"/>
          <p:cNvCxnSpPr>
            <a:stCxn id="17" idx="6"/>
            <a:endCxn id="12" idx="2"/>
          </p:cNvCxnSpPr>
          <p:nvPr/>
        </p:nvCxnSpPr>
        <p:spPr bwMode="gray">
          <a:xfrm>
            <a:off x="6600950" y="992147"/>
            <a:ext cx="475534" cy="6453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9" idx="6"/>
            <a:endCxn id="12" idx="2"/>
          </p:cNvCxnSpPr>
          <p:nvPr/>
        </p:nvCxnSpPr>
        <p:spPr bwMode="gray">
          <a:xfrm>
            <a:off x="6600951" y="1623203"/>
            <a:ext cx="475533" cy="1426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11" idx="6"/>
            <a:endCxn id="12" idx="2"/>
          </p:cNvCxnSpPr>
          <p:nvPr/>
        </p:nvCxnSpPr>
        <p:spPr bwMode="gray">
          <a:xfrm flipV="1">
            <a:off x="6600951" y="1637468"/>
            <a:ext cx="475533" cy="60315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12" idx="6"/>
          </p:cNvCxnSpPr>
          <p:nvPr/>
        </p:nvCxnSpPr>
        <p:spPr bwMode="gray">
          <a:xfrm>
            <a:off x="8120565" y="1637468"/>
            <a:ext cx="18139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Oval 16"/>
              <p:cNvSpPr/>
              <p:nvPr/>
            </p:nvSpPr>
            <p:spPr>
              <a:xfrm>
                <a:off x="6107569" y="745456"/>
                <a:ext cx="493381" cy="493381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108000" tIns="108000" rIns="108000" bIns="108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900" i="1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l-PL" sz="900" b="0" i="1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l-PL" sz="900" b="0" i="1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pl-PL" sz="900" b="0" i="1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pl-PL" sz="900" b="0" i="1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</m:oMath>
                  </m:oMathPara>
                </a14:m>
                <a:endParaRPr lang="en-GB" sz="9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17" name="Oval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7569" y="745456"/>
                <a:ext cx="493381" cy="493381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Connector 18"/>
          <p:cNvCxnSpPr>
            <a:stCxn id="12" idx="0"/>
            <a:endCxn id="12" idx="4"/>
          </p:cNvCxnSpPr>
          <p:nvPr/>
        </p:nvCxnSpPr>
        <p:spPr bwMode="gray">
          <a:xfrm>
            <a:off x="7598525" y="1115427"/>
            <a:ext cx="0" cy="104408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6761627" y="1007705"/>
                <a:ext cx="276294" cy="22345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l-PL" sz="1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l-PL" sz="14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l-PL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pl-PL" sz="1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</m:oMath>
                  </m:oMathPara>
                </a14:m>
                <a:endParaRPr lang="en-GB" sz="1400" dirty="0" err="1" smtClean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1627" y="1007705"/>
                <a:ext cx="276294" cy="223459"/>
              </a:xfrm>
              <a:prstGeom prst="rect">
                <a:avLst/>
              </a:prstGeom>
              <a:blipFill>
                <a:blip r:embed="rId7"/>
                <a:stretch>
                  <a:fillRect l="-2174" b="-1891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6788431" y="1976829"/>
                <a:ext cx="276294" cy="224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l-PL" sz="1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l-PL" sz="14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l-PL" sz="1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pl-PL" sz="1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8431" y="1976829"/>
                <a:ext cx="276294" cy="224998"/>
              </a:xfrm>
              <a:prstGeom prst="rect">
                <a:avLst/>
              </a:prstGeom>
              <a:blipFill>
                <a:blip r:embed="rId8"/>
                <a:stretch>
                  <a:fillRect l="-6667" b="-1891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6675426" y="1403358"/>
                <a:ext cx="276294" cy="22390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l-PL" sz="1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l-PL" sz="14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l-PL" sz="1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pl-PL" sz="1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5426" y="1403358"/>
                <a:ext cx="276294" cy="223907"/>
              </a:xfrm>
              <a:prstGeom prst="rect">
                <a:avLst/>
              </a:prstGeom>
              <a:blipFill>
                <a:blip r:embed="rId9"/>
                <a:stretch>
                  <a:fillRect l="-4444" b="-1891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/>
          <p:cNvSpPr txBox="1"/>
          <p:nvPr/>
        </p:nvSpPr>
        <p:spPr>
          <a:xfrm>
            <a:off x="8379012" y="1524503"/>
            <a:ext cx="138147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pl-PL" sz="1400" dirty="0" smtClean="0"/>
              <a:t>y</a:t>
            </a:r>
            <a:endParaRPr lang="en-GB" sz="1400" dirty="0" err="1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/>
              <p:cNvSpPr/>
              <p:nvPr/>
            </p:nvSpPr>
            <p:spPr>
              <a:xfrm>
                <a:off x="6170602" y="2568584"/>
                <a:ext cx="2277483" cy="8485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i="1" smtClean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pt-BR" i="1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i="1">
                              <a:solidFill>
                                <a:schemeClr val="accent6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l-PL" i="1">
                              <a:solidFill>
                                <a:schemeClr val="accent6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l-PL" i="1">
                              <a:solidFill>
                                <a:schemeClr val="accent6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pl-PL" i="1">
                              <a:solidFill>
                                <a:schemeClr val="accent6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i="1">
                              <a:solidFill>
                                <a:schemeClr val="accent6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l-PL" i="1">
                              <a:solidFill>
                                <a:schemeClr val="accent6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i="1">
                              <a:solidFill>
                                <a:schemeClr val="accent6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l-PL" i="1">
                              <a:solidFill>
                                <a:schemeClr val="accent6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pt-BR" i="1">
                                  <a:solidFill>
                                    <a:schemeClr val="accent6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i="1">
                                      <a:solidFill>
                                        <a:schemeClr val="accent6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pt-BR" i="1">
                                          <a:solidFill>
                                            <a:schemeClr val="accent6">
                                              <a:lumMod val="60000"/>
                                              <a:lumOff val="4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pl-PL" i="1">
                                              <a:solidFill>
                                                <a:schemeClr val="accent6">
                                                  <a:lumMod val="60000"/>
                                                  <a:lumOff val="4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l-PL" i="1">
                                              <a:solidFill>
                                                <a:schemeClr val="accent6">
                                                  <a:lumMod val="60000"/>
                                                  <a:lumOff val="4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pl-PL" i="1">
                                              <a:solidFill>
                                                <a:schemeClr val="accent6">
                                                  <a:lumMod val="60000"/>
                                                  <a:lumOff val="4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acc>
                                  <m:r>
                                    <a:rPr lang="pl-PL" i="1">
                                      <a:solidFill>
                                        <a:schemeClr val="accent6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pl-PL" i="1">
                                          <a:solidFill>
                                            <a:schemeClr val="accent6">
                                              <a:lumMod val="60000"/>
                                              <a:lumOff val="4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l-PL" i="1">
                                          <a:solidFill>
                                            <a:schemeClr val="accent6">
                                              <a:lumMod val="60000"/>
                                              <a:lumOff val="4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pl-PL" i="1">
                                          <a:solidFill>
                                            <a:schemeClr val="accent6">
                                              <a:lumMod val="60000"/>
                                              <a:lumOff val="4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pl-PL" i="1">
                                  <a:solidFill>
                                    <a:schemeClr val="accent6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GB" dirty="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1" name="Rectangle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0602" y="2568584"/>
                <a:ext cx="2277483" cy="84856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/>
              <p:cNvSpPr/>
              <p:nvPr/>
            </p:nvSpPr>
            <p:spPr>
              <a:xfrm>
                <a:off x="6364220" y="3517552"/>
                <a:ext cx="1799595" cy="6173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i="1" smtClean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pl-PL" i="1">
                              <a:solidFill>
                                <a:schemeClr val="accent6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l-PL" i="1">
                              <a:solidFill>
                                <a:schemeClr val="accent6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i="1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solidFill>
                                <a:schemeClr val="accent6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l-PL" i="1">
                              <a:solidFill>
                                <a:schemeClr val="accent6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l-PL" i="1">
                              <a:solidFill>
                                <a:schemeClr val="accent6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pl-PL" i="1">
                                  <a:solidFill>
                                    <a:schemeClr val="accent6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l-PL" i="1">
                                  <a:solidFill>
                                    <a:schemeClr val="accent6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pl-PL" i="1">
                                  <a:solidFill>
                                    <a:schemeClr val="accent6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pl-PL" i="1">
                                  <a:solidFill>
                                    <a:schemeClr val="accent6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GB" dirty="0" err="1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2" name="Rectangle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4220" y="3517552"/>
                <a:ext cx="1799595" cy="61734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/>
              <p:cNvSpPr/>
              <p:nvPr/>
            </p:nvSpPr>
            <p:spPr>
              <a:xfrm>
                <a:off x="6564908" y="4086376"/>
                <a:ext cx="1736566" cy="8798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i="1" smtClean="0">
                              <a:solidFill>
                                <a:schemeClr val="accent6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l-PL" b="0" i="1" smtClean="0">
                              <a:solidFill>
                                <a:schemeClr val="accent6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pl-PL" b="0" i="1" smtClean="0">
                              <a:solidFill>
                                <a:schemeClr val="accent6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  <m:r>
                        <a:rPr lang="pl-PL" b="0" i="1" smtClean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pt-BR" i="1">
                              <a:solidFill>
                                <a:schemeClr val="accent6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l-PL" i="1">
                              <a:solidFill>
                                <a:schemeClr val="accent6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pl-PL" i="1">
                              <a:solidFill>
                                <a:schemeClr val="accent6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pl-PL" i="1">
                              <a:solidFill>
                                <a:schemeClr val="accent6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bSup>
                            <m:sSubSupPr>
                              <m:ctrlPr>
                                <a:rPr lang="pl-PL" i="1" smtClean="0">
                                  <a:solidFill>
                                    <a:schemeClr val="accent6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l-PL" b="0" i="1" smtClean="0">
                                  <a:solidFill>
                                    <a:schemeClr val="accent6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l-PL" b="0" i="1" smtClean="0">
                                  <a:solidFill>
                                    <a:schemeClr val="accent6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pl-PL" b="0" i="1" smtClean="0">
                                  <a:solidFill>
                                    <a:schemeClr val="accent6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pl-PL" i="1" smtClean="0">
                                  <a:solidFill>
                                    <a:schemeClr val="accent6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l-PL" b="0" i="1" smtClean="0">
                                  <a:solidFill>
                                    <a:schemeClr val="accent6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pl-PL" b="0" i="1" smtClean="0">
                                  <a:solidFill>
                                    <a:schemeClr val="accent6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pl-PL" b="0" i="1" smtClean="0">
                                  <a:solidFill>
                                    <a:schemeClr val="accent6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pl-PL" b="0" i="1" smtClean="0">
                                  <a:solidFill>
                                    <a:schemeClr val="accent6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GB" dirty="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3" name="Rectangle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4908" y="4086376"/>
                <a:ext cx="1736566" cy="879856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/>
              <p:cNvSpPr/>
              <p:nvPr/>
            </p:nvSpPr>
            <p:spPr>
              <a:xfrm>
                <a:off x="1265274" y="2568584"/>
                <a:ext cx="5861220" cy="2087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l-PL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l-PL" sz="2400" b="1" i="1" smtClean="0">
                              <a:latin typeface="Cambria Math" panose="02040503050406030204" pitchFamily="18" charset="0"/>
                            </a:rPr>
                            <m:t>𝜹</m:t>
                          </m:r>
                        </m:e>
                        <m:sub>
                          <m:r>
                            <a:rPr lang="pl-PL" sz="2400" b="1" i="1" smtClean="0">
                              <a:latin typeface="Cambria Math" panose="02040503050406030204" pitchFamily="18" charset="0"/>
                            </a:rPr>
                            <m:t>𝒍</m:t>
                          </m:r>
                        </m:sub>
                      </m:sSub>
                      <m:r>
                        <a:rPr lang="pl-PL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l-PL" sz="24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l-PL" sz="24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pl-PL" sz="2400" b="1" i="1">
                              <a:latin typeface="Cambria Math" panose="02040503050406030204" pitchFamily="18" charset="0"/>
                            </a:rPr>
                            <m:t>𝑪</m:t>
                          </m:r>
                        </m:num>
                        <m:den>
                          <m:r>
                            <a:rPr lang="pl-PL" sz="24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sSup>
                            <m:sSupPr>
                              <m:ctrlPr>
                                <a:rPr lang="pl-PL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l-PL" sz="2400" b="1" i="1" smtClean="0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p>
                              <m:r>
                                <a:rPr lang="pl-PL" sz="2400" b="1" i="1" smtClean="0">
                                  <a:latin typeface="Cambria Math" panose="02040503050406030204" pitchFamily="18" charset="0"/>
                                </a:rPr>
                                <m:t>𝒍</m:t>
                              </m:r>
                            </m:sup>
                          </m:sSup>
                        </m:den>
                      </m:f>
                      <m:r>
                        <a:rPr lang="pl-PL" sz="2400" b="1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l-PL" sz="24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l-PL" sz="24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pl-PL" sz="2400" b="1" i="1">
                              <a:latin typeface="Cambria Math" panose="02040503050406030204" pitchFamily="18" charset="0"/>
                            </a:rPr>
                            <m:t>𝑪</m:t>
                          </m:r>
                        </m:num>
                        <m:den>
                          <m:r>
                            <a:rPr lang="pl-PL" sz="24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pl-PL" sz="2400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den>
                      </m:f>
                      <m:f>
                        <m:fPr>
                          <m:ctrlPr>
                            <a:rPr lang="pl-PL" sz="24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l-PL" sz="24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pl-PL" sz="2400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num>
                        <m:den>
                          <m:r>
                            <a:rPr lang="pl-PL" sz="24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sSup>
                            <m:sSupPr>
                              <m:ctrlPr>
                                <a:rPr lang="el-GR" sz="2400" b="1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l-PL" sz="2400" b="1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p>
                              <m:r>
                                <a:rPr lang="pl-PL" sz="2400" b="1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𝒍</m:t>
                              </m:r>
                            </m:sup>
                          </m:sSup>
                        </m:den>
                      </m:f>
                      <m:r>
                        <a:rPr lang="pl-PL" sz="2400" b="1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l-PL" sz="2400" b="1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pl-PL" sz="24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l-PL" sz="2400" b="1" i="1"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̂"/>
                              <m:ctrlPr>
                                <a:rPr lang="pt-BR" sz="24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l-PL" sz="2400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  <m:r>
                            <a:rPr lang="pl-PL" sz="2400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pl-PL" sz="2400" b="1" i="1"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pl-PL" sz="2400" b="1" i="1">
                              <a:latin typeface="Cambria Math" panose="02040503050406030204" pitchFamily="18" charset="0"/>
                            </a:rPr>
                            <m:t>)</m:t>
                          </m:r>
                          <m:sSup>
                            <m:sSupPr>
                              <m:ctrlPr>
                                <a:rPr lang="pl-PL" sz="24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l-PL" sz="2400" b="1" i="1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p>
                              <m:r>
                                <a:rPr lang="pl-PL" sz="2400" b="1" i="1">
                                  <a:latin typeface="Cambria Math" panose="02040503050406030204" pitchFamily="18" charset="0"/>
                                </a:rPr>
                                <m:t>𝒍</m:t>
                              </m:r>
                            </m:sup>
                          </m:sSup>
                          <m:r>
                            <a:rPr lang="pl-PL" sz="2400" b="1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l-PL" sz="2400" b="1" i="1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pl-PL" sz="2400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pl-PL" sz="24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l-PL" sz="2400" b="1" i="1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p>
                              <m:r>
                                <a:rPr lang="pl-PL" sz="2400" b="1" i="1">
                                  <a:latin typeface="Cambria Math" panose="02040503050406030204" pitchFamily="18" charset="0"/>
                                </a:rPr>
                                <m:t>𝒍</m:t>
                              </m:r>
                            </m:sup>
                          </m:sSup>
                          <m:r>
                            <a:rPr lang="pl-PL" sz="2400" b="1" i="1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pl-PL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pl-PL" sz="2400" b="1" i="1">
                              <a:latin typeface="Cambria Math" panose="02040503050406030204" pitchFamily="18" charset="0"/>
                            </a:rPr>
                            <m:t>𝒏</m:t>
                          </m:r>
                        </m:den>
                      </m:f>
                    </m:oMath>
                  </m:oMathPara>
                </a14:m>
                <a:endParaRPr lang="pl-PL" b="1" dirty="0" smtClean="0"/>
              </a:p>
              <a:p>
                <a:endParaRPr lang="pl-PL" sz="1400" i="1" dirty="0" smtClean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endParaRPr lang="pl-PL" sz="1400" i="1" dirty="0" smtClean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l-PL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l-PL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pl-PL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pl-PL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pl-PL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l-PL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l-PL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pl-PL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bSup>
                        </m:den>
                      </m:f>
                      <m:r>
                        <a:rPr lang="pl-PL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l-PL" sz="1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l-PL" sz="1400" b="1" i="1">
                              <a:latin typeface="Cambria Math" panose="02040503050406030204" pitchFamily="18" charset="0"/>
                            </a:rPr>
                            <m:t>𝜹</m:t>
                          </m:r>
                        </m:e>
                        <m:sub>
                          <m:r>
                            <a:rPr lang="pl-PL" sz="1400" b="1" i="1">
                              <a:latin typeface="Cambria Math" panose="02040503050406030204" pitchFamily="18" charset="0"/>
                            </a:rPr>
                            <m:t>𝒍</m:t>
                          </m:r>
                        </m:sub>
                      </m:sSub>
                      <m:sSubSup>
                        <m:sSubSupPr>
                          <m:ctrlPr>
                            <a:rPr lang="pl-PL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l-PL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l-PL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pl-PL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  <m:r>
                            <a:rPr lang="pl-PL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</m:oMath>
                  </m:oMathPara>
                </a14:m>
                <a:endParaRPr lang="pl-PL" b="1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4" name="Rectangle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5274" y="2568584"/>
                <a:ext cx="5861220" cy="208711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11332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0" dirty="0" smtClean="0"/>
              <a:t>Backpropagation</a:t>
            </a:r>
            <a:r>
              <a:rPr lang="pl-PL" b="0" dirty="0" smtClean="0"/>
              <a:t> – earlier layers</a:t>
            </a:r>
            <a:endParaRPr lang="en-GB" b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defTabSz="685800"/>
            <a:fld id="{8859B784-B4DA-46A0-AE05-FF0B2630EAC9}" type="datetime1">
              <a:rPr lang="en-GB" smtClean="0"/>
              <a:t>19/06/2020</a:t>
            </a:fld>
            <a:endParaRPr lang="en-GB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l-PL" dirty="0">
                <a:solidFill>
                  <a:schemeClr val="accent4"/>
                </a:solidFill>
              </a:rPr>
              <a:t>Backpropagation</a:t>
            </a:r>
            <a:endParaRPr lang="en-GB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4294967295"/>
          </p:nvPr>
        </p:nvSpPr>
        <p:spPr>
          <a:xfrm>
            <a:off x="2579688" y="109080"/>
            <a:ext cx="720725" cy="249238"/>
          </a:xfrm>
        </p:spPr>
        <p:txBody>
          <a:bodyPr/>
          <a:lstStyle/>
          <a:p>
            <a:r>
              <a:rPr lang="en-GB" dirty="0"/>
              <a:t>Artificial neural networks </a:t>
            </a:r>
            <a:r>
              <a:rPr lang="pl-PL" dirty="0" smtClean="0"/>
              <a:t>101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/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978102" y="1115427"/>
                <a:ext cx="4578767" cy="3713130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pl-PL" dirty="0" smtClean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pl-PL" sz="1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l-PL" sz="16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pl-PL" sz="16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num>
                      <m:den>
                        <m:r>
                          <a:rPr lang="pl-PL" sz="16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pl-PL" sz="16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pl-PL" sz="16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pl-PL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pl-PL" sz="16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bSup>
                      </m:den>
                    </m:f>
                    <m:r>
                      <a:rPr lang="pl-PL" sz="1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l-PL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l-PL" sz="16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pl-PL" sz="1600" i="1">
                            <a:latin typeface="Cambria Math" panose="02040503050406030204" pitchFamily="18" charset="0"/>
                          </a:rPr>
                          <m:t>𝐶</m:t>
                        </m:r>
                      </m:num>
                      <m:den>
                        <m:r>
                          <a:rPr lang="pl-PL" sz="16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l-GR" sz="1600" i="1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l-PL" sz="1600" b="0" i="1" smtClean="0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pl-PL" sz="1600" i="1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p>
                      </m:den>
                    </m:f>
                    <m:f>
                      <m:fPr>
                        <m:ctrlPr>
                          <a:rPr lang="pl-PL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l-PL" sz="16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l-GR" sz="1600" i="1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l-PL" sz="1600" i="1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pl-PL" sz="1600" i="1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p>
                      </m:num>
                      <m:den>
                        <m:r>
                          <a:rPr lang="pl-PL" sz="16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l-GR" sz="1600" i="1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l-PL" sz="1600" i="1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pl-PL" sz="1600" b="0" i="1" smtClean="0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p>
                      </m:den>
                    </m:f>
                    <m:f>
                      <m:fPr>
                        <m:ctrlPr>
                          <a:rPr lang="pl-PL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l-PL" sz="16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l-GR" sz="1600" i="1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l-PL" sz="1600" i="1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pl-PL" sz="1600" b="0" i="1" smtClean="0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p>
                      </m:num>
                      <m:den>
                        <m:r>
                          <a:rPr lang="pl-PL" sz="1600" i="1">
                            <a:latin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pl-PL" sz="16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pl-PL" sz="16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pl-PL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pl-PL" sz="16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bSup>
                      </m:den>
                    </m:f>
                  </m:oMath>
                </a14:m>
                <a:endParaRPr lang="pl-PL" dirty="0" smtClean="0"/>
              </a:p>
              <a:p>
                <a:pPr marL="0" indent="0">
                  <a:buNone/>
                </a:pPr>
                <a:endParaRPr lang="pl-PL" i="1" dirty="0" smtClean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pl-PL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l-PL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l-GR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l-PL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pl-PL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</m:num>
                        <m:den>
                          <m:r>
                            <a:rPr lang="pl-PL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l-GR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l-PL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pl-PL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</m:den>
                      </m:f>
                      <m:r>
                        <a:rPr lang="pl-PL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pl-PL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l-PL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pl-PL" i="1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  <m:d>
                        <m:dPr>
                          <m:ctrlPr>
                            <a:rPr lang="pl-PL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l-PL" i="1">
                              <a:latin typeface="Cambria Math" panose="02040503050406030204" pitchFamily="18" charset="0"/>
                            </a:rPr>
                            <m:t>1−</m:t>
                          </m:r>
                          <m:sSup>
                            <m:sSupPr>
                              <m:ctrlPr>
                                <a:rPr lang="pl-PL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l-PL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pl-PL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</m:e>
                      </m:d>
                      <m:r>
                        <a:rPr lang="pl-PL" i="1">
                          <a:latin typeface="Cambria Math" panose="02040503050406030204" pitchFamily="18" charset="0"/>
                        </a:rPr>
                        <m:t>              </m:t>
                      </m:r>
                      <m:f>
                        <m:fPr>
                          <m:ctrlPr>
                            <a:rPr lang="pl-PL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l-PL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l-GR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l-PL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pl-PL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</m:num>
                        <m:den>
                          <m:r>
                            <a:rPr lang="pl-PL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pl-PL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l-PL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l-PL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pl-PL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bSup>
                        </m:den>
                      </m:f>
                      <m:r>
                        <a:rPr lang="pl-PL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pl-PL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l-PL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l-PL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pl-PL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  <m:r>
                            <a:rPr lang="pl-PL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</m:oMath>
                  </m:oMathPara>
                </a14:m>
                <a:endParaRPr lang="pl-PL" i="1" dirty="0" smtClean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pl-PL" i="1" dirty="0" smtClean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pl-PL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l-PL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pl-PL" i="1"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pl-PL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l-GR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l-PL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pl-PL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</m:den>
                      </m:f>
                      <m:r>
                        <a:rPr lang="pl-PL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pl-PL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l-PL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l-PL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l-PL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f>
                            <m:fPr>
                              <m:ctrlPr>
                                <a:rPr lang="pl-PL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l-PL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pl-PL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num>
                            <m:den>
                              <m:r>
                                <a:rPr lang="pl-PL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Sup>
                                <m:sSubSupPr>
                                  <m:ctrlPr>
                                    <a:rPr lang="pl-PL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pl-PL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pl-PL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pl-PL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pl-PL" b="0" i="1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p>
                              </m:sSubSup>
                            </m:den>
                          </m:f>
                        </m:e>
                      </m:nary>
                      <m:f>
                        <m:fPr>
                          <m:ctrlPr>
                            <a:rPr lang="pl-PL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l-PL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pl-PL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l-PL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l-PL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pl-PL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pl-PL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p>
                          </m:sSubSup>
                        </m:num>
                        <m:den>
                          <m:r>
                            <a:rPr lang="pl-PL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l-GR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l-PL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pl-PL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</m:den>
                      </m:f>
                      <m:r>
                        <a:rPr lang="pl-PL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pl-PL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l-PL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l-PL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l-PL" i="1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f>
                            <m:fPr>
                              <m:ctrlPr>
                                <a:rPr lang="pl-PL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l-PL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pl-PL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num>
                            <m:den>
                              <m:r>
                                <a:rPr lang="pl-PL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Sup>
                                <m:sSubSupPr>
                                  <m:ctrlPr>
                                    <a:rPr lang="pl-PL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pl-PL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pl-PL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pl-PL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pl-PL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p>
                              </m:sSubSup>
                            </m:den>
                          </m:f>
                          <m:sSubSup>
                            <m:sSubSupPr>
                              <m:ctrlPr>
                                <a:rPr lang="pl-PL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l-PL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l-PL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pl-PL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pl-PL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p>
                          </m:sSubSup>
                        </m:e>
                      </m:nary>
                      <m:r>
                        <a:rPr lang="pl-PL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pl-PL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l-PL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l-PL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l-PL" i="1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bSup>
                            <m:sSubSupPr>
                              <m:ctrlPr>
                                <a:rPr lang="pl-PL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sSubSup>
                                <m:sSubSupPr>
                                  <m:ctrlPr>
                                    <a:rPr lang="pl-PL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pl-PL" b="0" i="1" smtClean="0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b>
                                  <m:r>
                                    <a:rPr lang="pl-PL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pl-PL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pl-PL" b="0" i="1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p>
                              </m:sSubSup>
                              <m:r>
                                <a:rPr lang="pl-PL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l-PL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pl-PL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pl-PL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GB" dirty="0" err="1"/>
              </a:p>
              <a:p>
                <a:pPr marL="0" indent="0">
                  <a:buNone/>
                </a:pPr>
                <a:endParaRPr lang="pl-PL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l-PL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l-PL" b="1" i="1" smtClean="0">
                              <a:latin typeface="Cambria Math" panose="02040503050406030204" pitchFamily="18" charset="0"/>
                            </a:rPr>
                            <m:t>𝜹</m:t>
                          </m:r>
                        </m:e>
                        <m:sup>
                          <m:r>
                            <a:rPr lang="pl-PL" b="1" i="1" smtClean="0">
                              <a:latin typeface="Cambria Math" panose="02040503050406030204" pitchFamily="18" charset="0"/>
                            </a:rPr>
                            <m:t>𝒍</m:t>
                          </m:r>
                        </m:sup>
                      </m:sSup>
                      <m:r>
                        <a:rPr lang="pl-PL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l-PL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l-PL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pl-PL" b="1" i="1">
                              <a:latin typeface="Cambria Math" panose="02040503050406030204" pitchFamily="18" charset="0"/>
                            </a:rPr>
                            <m:t>𝑪</m:t>
                          </m:r>
                        </m:num>
                        <m:den>
                          <m:r>
                            <a:rPr lang="pl-PL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sSup>
                            <m:sSupPr>
                              <m:ctrlPr>
                                <a:rPr lang="el-GR" b="1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l-PL" b="1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p>
                              <m:r>
                                <a:rPr lang="pl-PL" b="1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𝒍</m:t>
                              </m:r>
                            </m:sup>
                          </m:sSup>
                        </m:den>
                      </m:f>
                      <m:r>
                        <a:rPr lang="pl-PL" b="1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l-PL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l-PL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pl-PL" b="1" i="1">
                              <a:latin typeface="Cambria Math" panose="02040503050406030204" pitchFamily="18" charset="0"/>
                            </a:rPr>
                            <m:t>𝑪</m:t>
                          </m:r>
                        </m:num>
                        <m:den>
                          <m:r>
                            <a:rPr lang="pl-PL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sSup>
                            <m:sSupPr>
                              <m:ctrlPr>
                                <a:rPr lang="el-GR" b="1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l-PL" b="1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p>
                              <m:r>
                                <a:rPr lang="pl-PL" b="1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𝒍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lang="pl-PL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l-PL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sSup>
                            <m:sSupPr>
                              <m:ctrlPr>
                                <a:rPr lang="el-GR" b="1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l-PL" b="1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p>
                              <m:r>
                                <a:rPr lang="pl-PL" b="1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𝒍</m:t>
                              </m:r>
                            </m:sup>
                          </m:sSup>
                        </m:num>
                        <m:den>
                          <m:r>
                            <a:rPr lang="pl-PL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sSup>
                            <m:sSupPr>
                              <m:ctrlPr>
                                <a:rPr lang="el-GR" b="1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l-PL" b="1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p>
                              <m:r>
                                <a:rPr lang="pl-PL" b="1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𝒍</m:t>
                              </m:r>
                            </m:sup>
                          </m:sSup>
                        </m:den>
                      </m:f>
                      <m:r>
                        <a:rPr lang="pl-PL" b="1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pl-PL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pl-PL" b="1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pl-PL" b="1" i="1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pl-PL" b="1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pl-PL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  <m:sup>
                              <m:r>
                                <a:rPr lang="pl-PL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pl-PL" b="1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pl-PL" b="1" i="1">
                                      <a:latin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  <m:sub>
                                  <m:r>
                                    <a:rPr lang="pl-PL" b="1" i="1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  <m:sup>
                                  <m:r>
                                    <a:rPr lang="pl-PL" b="1" i="1">
                                      <a:latin typeface="Cambria Math" panose="02040503050406030204" pitchFamily="18" charset="0"/>
                                    </a:rPr>
                                    <m:t>𝒍</m:t>
                                  </m:r>
                                  <m:r>
                                    <a:rPr lang="pl-PL" b="1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pl-PL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p>
                              </m:sSubSup>
                            </m:e>
                          </m:nary>
                        </m:e>
                      </m:d>
                      <m:sSup>
                        <m:sSupPr>
                          <m:ctrlPr>
                            <a:rPr lang="pl-PL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l-PL" b="1" i="1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p>
                          <m:r>
                            <a:rPr lang="pl-PL" b="1" i="1">
                              <a:latin typeface="Cambria Math" panose="02040503050406030204" pitchFamily="18" charset="0"/>
                            </a:rPr>
                            <m:t>𝒍</m:t>
                          </m:r>
                        </m:sup>
                      </m:sSup>
                      <m:d>
                        <m:dPr>
                          <m:ctrlPr>
                            <a:rPr lang="pl-PL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l-PL" b="1" i="1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pl-PL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pl-PL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l-PL" b="1" i="1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p>
                              <m:r>
                                <a:rPr lang="pl-PL" b="1" i="1">
                                  <a:latin typeface="Cambria Math" panose="02040503050406030204" pitchFamily="18" charset="0"/>
                                </a:rPr>
                                <m:t>𝒍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pl-PL" b="1" dirty="0"/>
              </a:p>
              <a:p>
                <a:pPr marL="0" indent="0">
                  <a:buNone/>
                </a:pPr>
                <a:endParaRPr lang="pl-PL" dirty="0" smtClean="0"/>
              </a:p>
              <a:p>
                <a:pPr marL="0" indent="0">
                  <a:buNone/>
                </a:pPr>
                <a:endParaRPr lang="pl-PL" dirty="0"/>
              </a:p>
              <a:p>
                <a:pPr marL="0" indent="0">
                  <a:buNone/>
                </a:pPr>
                <a:r>
                  <a:rPr lang="pl-PL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pl-PL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l-PL" b="1" i="1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pl-PL" b="1" i="1">
                            <a:latin typeface="Cambria Math" panose="02040503050406030204" pitchFamily="18" charset="0"/>
                          </a:rPr>
                          <m:t>𝑪</m:t>
                        </m:r>
                      </m:num>
                      <m:den>
                        <m:r>
                          <a:rPr lang="pl-PL" b="1" i="1">
                            <a:latin typeface="Cambria Math" panose="02040503050406030204" pitchFamily="18" charset="0"/>
                          </a:rPr>
                          <m:t>𝝏</m:t>
                        </m:r>
                        <m:sSubSup>
                          <m:sSubSupPr>
                            <m:ctrlPr>
                              <a:rPr lang="pl-PL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pl-PL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pl-PL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pl-PL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bSup>
                      </m:den>
                    </m:f>
                    <m:r>
                      <a:rPr lang="pl-PL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pl-PL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ctrlPr>
                              <a:rPr lang="pl-PL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pl-PL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pl-PL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pl-PL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  <m:e>
                            <m:sSubSup>
                              <m:sSubSupPr>
                                <m:ctrlPr>
                                  <a:rPr lang="pl-PL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sSubSup>
                                  <m:sSubSupPr>
                                    <m:ctrlPr>
                                      <a:rPr lang="pl-PL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l-PL" i="1">
                                        <a:latin typeface="Cambria Math" panose="02040503050406030204" pitchFamily="18" charset="0"/>
                                      </a:rPr>
                                      <m:t>𝛿</m:t>
                                    </m:r>
                                  </m:e>
                                  <m:sub>
                                    <m:r>
                                      <a:rPr lang="pl-PL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pl-PL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  <m:r>
                                      <a:rPr lang="pl-PL" i="1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p>
                                </m:sSubSup>
                                <m:r>
                                  <a:rPr lang="pl-PL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pl-PL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pl-PL" i="1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  <m:r>
                                  <a:rPr lang="pl-PL" i="1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p>
                            </m:sSubSup>
                          </m:e>
                        </m:nary>
                      </m:e>
                    </m:d>
                    <m:sSup>
                      <m:sSupPr>
                        <m:ctrlPr>
                          <a:rPr lang="pl-PL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l-PL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pl-PL" i="1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p>
                    <m:d>
                      <m:dPr>
                        <m:ctrlPr>
                          <a:rPr lang="pl-PL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l-PL" i="1">
                            <a:latin typeface="Cambria Math" panose="02040503050406030204" pitchFamily="18" charset="0"/>
                          </a:rPr>
                          <m:t>1−</m:t>
                        </m:r>
                        <m:sSup>
                          <m:sSupPr>
                            <m:ctrlPr>
                              <a:rPr lang="pl-PL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l-PL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pl-PL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p>
                      </m:e>
                    </m:d>
                    <m:sSubSup>
                      <m:sSubSupPr>
                        <m:ctrlPr>
                          <a:rPr lang="pl-PL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l-PL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l-PL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pl-PL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  <m:r>
                          <a:rPr lang="pl-PL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bSup>
                  </m:oMath>
                </a14:m>
                <a:endParaRPr lang="pl-PL" dirty="0"/>
              </a:p>
            </p:txBody>
          </p:sp>
        </mc:Choice>
        <mc:Fallback xmlns="">
          <p:sp>
            <p:nvSpPr>
              <p:cNvPr id="2" name="Tex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978102" y="1115427"/>
                <a:ext cx="4578767" cy="3713130"/>
              </a:xfrm>
              <a:blipFill>
                <a:blip r:embed="rId2"/>
                <a:stretch>
                  <a:fillRect l="-1330" t="-985" b="-1297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/>
              <p:cNvSpPr/>
              <p:nvPr/>
            </p:nvSpPr>
            <p:spPr>
              <a:xfrm>
                <a:off x="5410257" y="1145074"/>
                <a:ext cx="493381" cy="493381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108000" tIns="108000" rIns="108000" bIns="108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900" i="1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l-PL" sz="900" i="1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l-PL" sz="900" b="0" i="1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pl-PL" sz="900" b="0" i="1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pl-PL" sz="900" b="0" i="1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</m:oMath>
                  </m:oMathPara>
                </a14:m>
                <a:endParaRPr lang="en-GB" sz="9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9" name="Oval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0257" y="1145074"/>
                <a:ext cx="493381" cy="493381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11"/>
              <p:cNvSpPr/>
              <p:nvPr/>
            </p:nvSpPr>
            <p:spPr>
              <a:xfrm>
                <a:off x="6379171" y="881018"/>
                <a:ext cx="1044081" cy="1050024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lIns="108000" tIns="108000" rIns="108000" bIns="108000" rtlCol="0" anchor="ctr"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sz="1200" b="0" i="1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𝜙</m:t>
                      </m:r>
                      <m:d>
                        <m:dPr>
                          <m:ctrlPr>
                            <a:rPr lang="pl-PL" sz="1200" b="0" i="1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pl-PL" sz="1200" b="0" i="1" smtClean="0">
                                  <a:ln w="0"/>
                                  <a:solidFill>
                                    <a:schemeClr val="tx1"/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l-PL" sz="1200" b="0" i="1" smtClean="0">
                                  <a:ln w="0"/>
                                  <a:solidFill>
                                    <a:schemeClr val="tx1"/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pl-PL" sz="1200" b="0" i="1" smtClean="0">
                                  <a:ln w="0"/>
                                  <a:solidFill>
                                    <a:schemeClr val="tx1"/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</m:e>
                      </m:d>
                      <m:r>
                        <a:rPr lang="pl-PL" sz="1200" b="0" i="1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pl-PL" sz="1200" b="0" i="1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l-PL" sz="1200" b="0" i="1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pl-PL" sz="1200" b="0" i="1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</m:oMath>
                  </m:oMathPara>
                </a14:m>
                <a:endParaRPr lang="en-GB" sz="9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12" name="Oval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9171" y="881018"/>
                <a:ext cx="1044081" cy="1050024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Connector 12"/>
          <p:cNvCxnSpPr>
            <a:stCxn id="17" idx="6"/>
            <a:endCxn id="12" idx="2"/>
          </p:cNvCxnSpPr>
          <p:nvPr/>
        </p:nvCxnSpPr>
        <p:spPr bwMode="gray">
          <a:xfrm>
            <a:off x="5903637" y="760709"/>
            <a:ext cx="475534" cy="6453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9" idx="6"/>
            <a:endCxn id="12" idx="2"/>
          </p:cNvCxnSpPr>
          <p:nvPr/>
        </p:nvCxnSpPr>
        <p:spPr bwMode="gray">
          <a:xfrm>
            <a:off x="5903638" y="1391765"/>
            <a:ext cx="475533" cy="1426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12" idx="6"/>
            <a:endCxn id="25" idx="2"/>
          </p:cNvCxnSpPr>
          <p:nvPr/>
        </p:nvCxnSpPr>
        <p:spPr bwMode="gray">
          <a:xfrm flipV="1">
            <a:off x="7423252" y="753036"/>
            <a:ext cx="760976" cy="65299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Oval 16"/>
              <p:cNvSpPr/>
              <p:nvPr/>
            </p:nvSpPr>
            <p:spPr>
              <a:xfrm>
                <a:off x="5410256" y="514018"/>
                <a:ext cx="493381" cy="493381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108000" tIns="108000" rIns="108000" bIns="108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900" i="1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l-PL" sz="900" b="0" i="1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l-PL" sz="900" b="0" i="1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pl-PL" sz="900" b="0" i="1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pl-PL" sz="900" b="0" i="1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</m:oMath>
                  </m:oMathPara>
                </a14:m>
                <a:endParaRPr lang="en-GB" sz="9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17" name="Oval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0256" y="514018"/>
                <a:ext cx="493381" cy="493381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6064314" y="776267"/>
                <a:ext cx="276294" cy="22345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l-PL" sz="1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l-PL" sz="14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l-PL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pl-PL" sz="1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</m:oMath>
                  </m:oMathPara>
                </a14:m>
                <a:endParaRPr lang="en-GB" sz="1400" dirty="0" err="1" smtClean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4314" y="776267"/>
                <a:ext cx="276294" cy="223459"/>
              </a:xfrm>
              <a:prstGeom prst="rect">
                <a:avLst/>
              </a:prstGeom>
              <a:blipFill>
                <a:blip r:embed="rId6"/>
                <a:stretch>
                  <a:fillRect l="-4444" b="-1891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5978113" y="1171920"/>
                <a:ext cx="276294" cy="22390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l-PL" sz="1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l-PL" sz="14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l-PL" sz="1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pl-PL" sz="1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8113" y="1171920"/>
                <a:ext cx="276294" cy="223907"/>
              </a:xfrm>
              <a:prstGeom prst="rect">
                <a:avLst/>
              </a:prstGeom>
              <a:blipFill>
                <a:blip r:embed="rId7"/>
                <a:stretch>
                  <a:fillRect l="-6667" b="-1891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/>
              <p:cNvSpPr/>
              <p:nvPr/>
            </p:nvSpPr>
            <p:spPr>
              <a:xfrm>
                <a:off x="6170602" y="2568584"/>
                <a:ext cx="2277483" cy="8485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i="1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l-PL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l-PL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pl-PL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l-PL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l-PL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pl-PL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l-PL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pl-PL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acc>
                                  <m:r>
                                    <a:rPr lang="pl-PL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pl-PL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l-PL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pl-PL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pl-PL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1" name="Rectangle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0602" y="2568584"/>
                <a:ext cx="2277483" cy="84856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/>
              <p:cNvSpPr/>
              <p:nvPr/>
            </p:nvSpPr>
            <p:spPr>
              <a:xfrm>
                <a:off x="6364220" y="3517552"/>
                <a:ext cx="1799595" cy="6173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pl-PL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l-PL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l-PL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l-PL" i="1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pl-PL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l-PL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pl-PL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pl-PL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GB" dirty="0" err="1"/>
              </a:p>
            </p:txBody>
          </p:sp>
        </mc:Choice>
        <mc:Fallback xmlns="">
          <p:sp>
            <p:nvSpPr>
              <p:cNvPr id="32" name="Rectangle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4220" y="3517552"/>
                <a:ext cx="1799595" cy="61734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/>
              <p:cNvSpPr/>
              <p:nvPr/>
            </p:nvSpPr>
            <p:spPr>
              <a:xfrm>
                <a:off x="6564908" y="4086376"/>
                <a:ext cx="1736566" cy="8798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l-PL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pl-PL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  <m:r>
                        <a:rPr lang="pl-PL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l-PL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pl-PL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pl-PL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bSup>
                            <m:sSubSupPr>
                              <m:ctrlPr>
                                <a:rPr lang="pl-PL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l-PL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l-PL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pl-PL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pl-PL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l-PL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pl-PL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pl-PL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pl-PL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3" name="Rectangle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4908" y="4086376"/>
                <a:ext cx="1736566" cy="87985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Oval 24"/>
              <p:cNvSpPr/>
              <p:nvPr/>
            </p:nvSpPr>
            <p:spPr>
              <a:xfrm>
                <a:off x="8184228" y="506345"/>
                <a:ext cx="493381" cy="493381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108000" tIns="108000" rIns="108000" bIns="108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900" i="1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l-PL" sz="900" b="0" i="1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pl-PL" sz="900" b="0" i="1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pl-PL" sz="900" b="0" i="1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pl-PL" sz="900" b="0" i="1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</m:oMath>
                  </m:oMathPara>
                </a14:m>
                <a:endParaRPr lang="en-GB" sz="9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25" name="Oval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4228" y="506345"/>
                <a:ext cx="493381" cy="493381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Oval 25"/>
              <p:cNvSpPr/>
              <p:nvPr/>
            </p:nvSpPr>
            <p:spPr>
              <a:xfrm>
                <a:off x="8184227" y="1119998"/>
                <a:ext cx="493381" cy="493381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108000" tIns="108000" rIns="108000" bIns="108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900" i="1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l-PL" sz="900" b="0" i="1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pl-PL" sz="900" b="0" i="1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pl-PL" sz="900" b="0" i="1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pl-PL" sz="900" b="0" i="1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</m:oMath>
                  </m:oMathPara>
                </a14:m>
                <a:endParaRPr lang="en-GB" sz="9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26" name="Oval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4227" y="1119998"/>
                <a:ext cx="493381" cy="493381"/>
              </a:xfrm>
              <a:prstGeom prst="ellipse">
                <a:avLst/>
              </a:prstGeom>
              <a:blipFill>
                <a:blip r:embed="rId12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Oval 26"/>
              <p:cNvSpPr/>
              <p:nvPr/>
            </p:nvSpPr>
            <p:spPr>
              <a:xfrm>
                <a:off x="8163815" y="1778312"/>
                <a:ext cx="493381" cy="493381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108000" tIns="108000" rIns="108000" bIns="108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900" i="1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l-PL" sz="900" b="0" i="1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pl-PL" sz="900" b="0" i="1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pl-PL" sz="900" b="0" i="1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pl-PL" sz="900" b="0" i="1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</m:oMath>
                  </m:oMathPara>
                </a14:m>
                <a:endParaRPr lang="en-GB" sz="9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27" name="Oval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3815" y="1778312"/>
                <a:ext cx="493381" cy="493381"/>
              </a:xfrm>
              <a:prstGeom prst="ellipse">
                <a:avLst/>
              </a:prstGeom>
              <a:blipFill>
                <a:blip r:embed="rId13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Connector 27"/>
          <p:cNvCxnSpPr>
            <a:stCxn id="12" idx="6"/>
            <a:endCxn id="26" idx="2"/>
          </p:cNvCxnSpPr>
          <p:nvPr/>
        </p:nvCxnSpPr>
        <p:spPr bwMode="gray">
          <a:xfrm flipV="1">
            <a:off x="7423252" y="1366689"/>
            <a:ext cx="760975" cy="3934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stCxn id="12" idx="6"/>
            <a:endCxn id="27" idx="2"/>
          </p:cNvCxnSpPr>
          <p:nvPr/>
        </p:nvCxnSpPr>
        <p:spPr bwMode="gray">
          <a:xfrm>
            <a:off x="7423252" y="1406030"/>
            <a:ext cx="740563" cy="61897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7611072" y="816119"/>
                <a:ext cx="276294" cy="22345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l-PL" sz="1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l-PL" sz="14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l-PL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pl-PL" sz="1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pl-PL" sz="14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</m:oMath>
                  </m:oMathPara>
                </a14:m>
                <a:endParaRPr lang="en-GB" sz="1400" dirty="0" err="1" smtClean="0"/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1072" y="816119"/>
                <a:ext cx="276294" cy="223459"/>
              </a:xfrm>
              <a:prstGeom prst="rect">
                <a:avLst/>
              </a:prstGeom>
              <a:blipFill>
                <a:blip r:embed="rId14"/>
                <a:stretch>
                  <a:fillRect l="-24444" r="-33333" b="-1891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7763472" y="1375520"/>
                <a:ext cx="276294" cy="22390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l-PL" sz="1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l-PL" sz="14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l-PL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pl-PL" sz="1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pl-PL" sz="14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</m:oMath>
                  </m:oMathPara>
                </a14:m>
                <a:endParaRPr lang="en-GB" sz="1400" dirty="0" err="1" smtClean="0"/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3472" y="1375520"/>
                <a:ext cx="276294" cy="223907"/>
              </a:xfrm>
              <a:prstGeom prst="rect">
                <a:avLst/>
              </a:prstGeom>
              <a:blipFill>
                <a:blip r:embed="rId15"/>
                <a:stretch>
                  <a:fillRect l="-24444" r="-33333" b="-2222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7548016" y="1775126"/>
                <a:ext cx="276294" cy="224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l-PL" sz="1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l-PL" sz="14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l-PL" sz="1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pl-PL" sz="1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pl-PL" sz="14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</m:oMath>
                  </m:oMathPara>
                </a14:m>
                <a:endParaRPr lang="en-GB" sz="1400" dirty="0" err="1" smtClean="0"/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8016" y="1775126"/>
                <a:ext cx="276294" cy="224998"/>
              </a:xfrm>
              <a:prstGeom prst="rect">
                <a:avLst/>
              </a:prstGeom>
              <a:blipFill>
                <a:blip r:embed="rId16"/>
                <a:stretch>
                  <a:fillRect l="-21739" r="-30435" b="-1891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06743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l-PL" dirty="0" smtClean="0"/>
              <a:t>More of everything</a:t>
            </a:r>
            <a:endParaRPr lang="en-GB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978102" y="3449702"/>
            <a:ext cx="7185713" cy="541687"/>
          </a:xfrm>
        </p:spPr>
        <p:txBody>
          <a:bodyPr/>
          <a:lstStyle/>
          <a:p>
            <a:r>
              <a:rPr lang="pl-PL" dirty="0" smtClean="0"/>
              <a:t>Deep learning</a:t>
            </a:r>
            <a:endParaRPr lang="pl-P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defTabSz="685800"/>
            <a:fld id="{8859B784-B4DA-46A0-AE05-FF0B2630EAC9}" type="datetime1">
              <a:rPr lang="en-GB" smtClean="0"/>
              <a:t>19/06/2020</a:t>
            </a:fld>
            <a:endParaRPr lang="en-GB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l-PL" dirty="0">
                <a:solidFill>
                  <a:schemeClr val="accent4"/>
                </a:solidFill>
              </a:rPr>
              <a:t>Backpropagation</a:t>
            </a:r>
            <a:endParaRPr lang="en-GB" dirty="0">
              <a:solidFill>
                <a:schemeClr val="accent4"/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4294967295"/>
          </p:nvPr>
        </p:nvSpPr>
        <p:spPr>
          <a:xfrm>
            <a:off x="2579688" y="86603"/>
            <a:ext cx="720725" cy="249238"/>
          </a:xfrm>
        </p:spPr>
        <p:txBody>
          <a:bodyPr/>
          <a:lstStyle/>
          <a:p>
            <a:r>
              <a:rPr lang="pl-PL" dirty="0" smtClean="0"/>
              <a:t>Deep learning</a:t>
            </a:r>
            <a:r>
              <a:rPr lang="en-GB" dirty="0" smtClean="0"/>
              <a:t> </a:t>
            </a:r>
            <a:r>
              <a:rPr lang="pl-PL" dirty="0"/>
              <a:t>101</a:t>
            </a:r>
          </a:p>
        </p:txBody>
      </p:sp>
    </p:spTree>
    <p:extLst>
      <p:ext uri="{BB962C8B-B14F-4D97-AF65-F5344CB8AC3E}">
        <p14:creationId xmlns:p14="http://schemas.microsoft.com/office/powerpoint/2010/main" val="514396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8102" y="630238"/>
            <a:ext cx="7185713" cy="276999"/>
          </a:xfrm>
        </p:spPr>
        <p:txBody>
          <a:bodyPr/>
          <a:lstStyle/>
          <a:p>
            <a:r>
              <a:rPr lang="pl-PL" dirty="0" smtClean="0"/>
              <a:t>Code generator</a:t>
            </a: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defTabSz="685800"/>
            <a:fld id="{309C451E-D256-4A78-BC9F-20D1AF345EE3}" type="datetime1">
              <a:rPr lang="en-GB" smtClean="0"/>
              <a:t>19/06/2020</a:t>
            </a:fld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l-PL" dirty="0">
                <a:solidFill>
                  <a:schemeClr val="accent4"/>
                </a:solidFill>
              </a:rPr>
              <a:t>Why </a:t>
            </a:r>
            <a:r>
              <a:rPr lang="pl-PL" dirty="0" smtClean="0">
                <a:solidFill>
                  <a:schemeClr val="accent4"/>
                </a:solidFill>
              </a:rPr>
              <a:t>ANN?</a:t>
            </a:r>
            <a:endParaRPr lang="en-GB" dirty="0">
              <a:solidFill>
                <a:schemeClr val="accent4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 dirty="0">
                <a:solidFill>
                  <a:schemeClr val="accent4"/>
                </a:solidFill>
              </a:rPr>
              <a:t>Artificial neural networks </a:t>
            </a:r>
            <a:r>
              <a:rPr lang="pl-PL" dirty="0">
                <a:solidFill>
                  <a:schemeClr val="accent4"/>
                </a:solidFill>
              </a:rPr>
              <a:t>101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978102" y="1263728"/>
            <a:ext cx="7191375" cy="546153"/>
          </a:xfrm>
        </p:spPr>
        <p:txBody>
          <a:bodyPr/>
          <a:lstStyle/>
          <a:p>
            <a:r>
              <a:rPr lang="en-GB" dirty="0" err="1"/>
              <a:t>UIzard</a:t>
            </a:r>
            <a:r>
              <a:rPr lang="en-GB" dirty="0"/>
              <a:t> </a:t>
            </a:r>
            <a:r>
              <a:rPr lang="en-GB" dirty="0" smtClean="0"/>
              <a:t>Technologies</a:t>
            </a:r>
            <a:r>
              <a:rPr lang="pl-PL" dirty="0" smtClean="0"/>
              <a:t> NN </a:t>
            </a:r>
            <a:r>
              <a:rPr lang="en-GB" dirty="0" smtClean="0"/>
              <a:t>generate </a:t>
            </a:r>
            <a:r>
              <a:rPr lang="en-GB" dirty="0"/>
              <a:t>code from a single input image with over 77% of accuracy for three different platforms (i.e. iOS, Android and web-based technologies).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0599" y="1809881"/>
            <a:ext cx="4340673" cy="2376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401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defTabSz="685800"/>
            <a:fld id="{8859B784-B4DA-46A0-AE05-FF0B2630EAC9}" type="datetime1">
              <a:rPr lang="en-GB" smtClean="0"/>
              <a:t>19/06/2020</a:t>
            </a:fld>
            <a:endParaRPr lang="en-GB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l-PL" dirty="0">
                <a:solidFill>
                  <a:schemeClr val="accent4"/>
                </a:solidFill>
              </a:rPr>
              <a:t>Task</a:t>
            </a:r>
            <a:endParaRPr lang="en-GB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4294967295"/>
          </p:nvPr>
        </p:nvSpPr>
        <p:spPr>
          <a:xfrm>
            <a:off x="2579688" y="109080"/>
            <a:ext cx="720725" cy="249238"/>
          </a:xfrm>
        </p:spPr>
        <p:txBody>
          <a:bodyPr/>
          <a:lstStyle/>
          <a:p>
            <a:r>
              <a:rPr lang="pl-PL" dirty="0" smtClean="0"/>
              <a:t>Deep learning 101</a:t>
            </a:r>
            <a:endParaRPr lang="pl-PL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0" dirty="0" smtClean="0"/>
              <a:t>Deeper = More</a:t>
            </a:r>
            <a:endParaRPr lang="en-GB" b="0" dirty="0"/>
          </a:p>
        </p:txBody>
      </p:sp>
      <p:sp>
        <p:nvSpPr>
          <p:cNvPr id="14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46763" y="1620767"/>
            <a:ext cx="4748236" cy="2669507"/>
          </a:xfrm>
        </p:spPr>
        <p:txBody>
          <a:bodyPr/>
          <a:lstStyle/>
          <a:p>
            <a:pPr marL="0" indent="0">
              <a:buNone/>
            </a:pPr>
            <a:r>
              <a:rPr lang="pl-PL" dirty="0"/>
              <a:t>Deep </a:t>
            </a:r>
            <a:r>
              <a:rPr lang="pl-PL" dirty="0" smtClean="0"/>
              <a:t>learning utilizes large number of hidden layers. But no strict treshold exists. </a:t>
            </a:r>
          </a:p>
          <a:p>
            <a:pPr marL="0" indent="0">
              <a:buNone/>
            </a:pPr>
            <a:r>
              <a:rPr lang="pl-PL" dirty="0" smtClean="0"/>
              <a:t>Each layers learns higher level features.</a:t>
            </a:r>
          </a:p>
          <a:p>
            <a:pPr marL="0" indent="0">
              <a:buNone/>
            </a:pPr>
            <a:endParaRPr lang="pl-PL" dirty="0"/>
          </a:p>
          <a:p>
            <a:pPr marL="0" indent="0">
              <a:buNone/>
            </a:pPr>
            <a:r>
              <a:rPr lang="pl-PL" dirty="0" smtClean="0"/>
              <a:t>More:</a:t>
            </a:r>
          </a:p>
          <a:p>
            <a:r>
              <a:rPr lang="pl-PL" dirty="0" smtClean="0"/>
              <a:t>Layers</a:t>
            </a:r>
          </a:p>
          <a:p>
            <a:r>
              <a:rPr lang="pl-PL" dirty="0" smtClean="0"/>
              <a:t>Data required</a:t>
            </a:r>
          </a:p>
          <a:p>
            <a:r>
              <a:rPr lang="pl-PL" dirty="0" smtClean="0"/>
              <a:t>Learning time needed</a:t>
            </a:r>
          </a:p>
          <a:p>
            <a:r>
              <a:rPr lang="pl-PL" dirty="0" smtClean="0"/>
              <a:t>Robust effective result (hopefully)</a:t>
            </a:r>
          </a:p>
        </p:txBody>
      </p:sp>
      <p:pic>
        <p:nvPicPr>
          <p:cNvPr id="114690" name="Picture 2" descr="clear blue body of water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5674" y="1912150"/>
            <a:ext cx="3319967" cy="2489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161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defTabSz="685800"/>
            <a:fld id="{8859B784-B4DA-46A0-AE05-FF0B2630EAC9}" type="datetime1">
              <a:rPr lang="en-GB" smtClean="0"/>
              <a:t>19/06/2020</a:t>
            </a:fld>
            <a:endParaRPr lang="en-GB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l-PL" dirty="0">
                <a:solidFill>
                  <a:schemeClr val="accent4"/>
                </a:solidFill>
              </a:rPr>
              <a:t>Task</a:t>
            </a:r>
            <a:endParaRPr lang="en-GB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4294967295"/>
          </p:nvPr>
        </p:nvSpPr>
        <p:spPr>
          <a:xfrm>
            <a:off x="2579688" y="109080"/>
            <a:ext cx="720725" cy="249238"/>
          </a:xfrm>
        </p:spPr>
        <p:txBody>
          <a:bodyPr/>
          <a:lstStyle/>
          <a:p>
            <a:r>
              <a:rPr lang="pl-PL" dirty="0" smtClean="0"/>
              <a:t>Deep learning 101</a:t>
            </a:r>
            <a:endParaRPr lang="pl-PL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0" dirty="0" smtClean="0"/>
              <a:t>Example</a:t>
            </a:r>
            <a:endParaRPr lang="en-GB" b="0" dirty="0"/>
          </a:p>
        </p:txBody>
      </p:sp>
      <p:sp>
        <p:nvSpPr>
          <p:cNvPr id="14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01544" y="1172729"/>
            <a:ext cx="5304669" cy="298468"/>
          </a:xfrm>
        </p:spPr>
        <p:txBody>
          <a:bodyPr/>
          <a:lstStyle/>
          <a:p>
            <a:pPr marL="0" indent="0" defTabSz="914400">
              <a:buNone/>
            </a:pPr>
            <a:r>
              <a:rPr lang="pl-PL" dirty="0"/>
              <a:t>playground.tensorflow.org</a:t>
            </a:r>
            <a:endParaRPr lang="en-GB" dirty="0"/>
          </a:p>
          <a:p>
            <a:pPr marL="0" indent="0">
              <a:buNone/>
            </a:pPr>
            <a:endParaRPr lang="pl-PL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5693" y="1443874"/>
            <a:ext cx="4683200" cy="245933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351293" y="4016067"/>
            <a:ext cx="4572000" cy="63094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700" dirty="0">
                <a:hlinkClick r:id="rId3"/>
              </a:rPr>
              <a:t>https://playground.tensorflow.org/#activation=tanh&amp;batchSize=10&amp;dataset=xor&amp;regDataset=reg-plane&amp;learningRate=0.03&amp;regularizationRate=0&amp;noise=0&amp;networkShape=4,4,4,4&amp;seed=0.61047&amp;showTestData=false&amp;discretize=false&amp;percTrainData=50&amp;x=true&amp;y=true&amp;xTimesY=false&amp;xSquared=false&amp;ySquared=false&amp;cosX=false&amp;sinX=false&amp;cosY=false&amp;sinY=false&amp;collectStats=false&amp;problem=classification&amp;initZero=false&amp;hideText=false</a:t>
            </a:r>
            <a:endParaRPr lang="en-GB" sz="700" dirty="0"/>
          </a:p>
        </p:txBody>
      </p:sp>
    </p:spTree>
    <p:extLst>
      <p:ext uri="{BB962C8B-B14F-4D97-AF65-F5344CB8AC3E}">
        <p14:creationId xmlns:p14="http://schemas.microsoft.com/office/powerpoint/2010/main" val="2337752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l-PL" dirty="0" smtClean="0"/>
              <a:t>When should it be used?</a:t>
            </a:r>
            <a:endParaRPr lang="en-GB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978102" y="3449702"/>
            <a:ext cx="7185713" cy="541687"/>
          </a:xfrm>
        </p:spPr>
        <p:txBody>
          <a:bodyPr/>
          <a:lstStyle/>
          <a:p>
            <a:r>
              <a:rPr lang="pl-PL" dirty="0"/>
              <a:t>Pros and Cons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defTabSz="685800"/>
            <a:fld id="{8859B784-B4DA-46A0-AE05-FF0B2630EAC9}" type="datetime1">
              <a:rPr lang="en-GB" smtClean="0"/>
              <a:t>19/06/2020</a:t>
            </a:fld>
            <a:endParaRPr lang="en-GB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l-PL" dirty="0">
                <a:solidFill>
                  <a:schemeClr val="accent4"/>
                </a:solidFill>
              </a:rPr>
              <a:t>Backpropagation</a:t>
            </a:r>
            <a:endParaRPr lang="en-GB" dirty="0">
              <a:solidFill>
                <a:schemeClr val="accent4"/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4294967295"/>
          </p:nvPr>
        </p:nvSpPr>
        <p:spPr>
          <a:xfrm>
            <a:off x="2579688" y="86603"/>
            <a:ext cx="720725" cy="249238"/>
          </a:xfrm>
        </p:spPr>
        <p:txBody>
          <a:bodyPr/>
          <a:lstStyle/>
          <a:p>
            <a:r>
              <a:rPr lang="en-GB" dirty="0"/>
              <a:t>Artificial neural networks </a:t>
            </a:r>
            <a:r>
              <a:rPr lang="pl-PL" dirty="0"/>
              <a:t>101</a:t>
            </a:r>
          </a:p>
        </p:txBody>
      </p:sp>
    </p:spTree>
    <p:extLst>
      <p:ext uri="{BB962C8B-B14F-4D97-AF65-F5344CB8AC3E}">
        <p14:creationId xmlns:p14="http://schemas.microsoft.com/office/powerpoint/2010/main" val="73268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0" dirty="0" smtClean="0"/>
              <a:t>Cons</a:t>
            </a:r>
            <a:endParaRPr lang="en-GB" b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defTabSz="685800"/>
            <a:fld id="{8859B784-B4DA-46A0-AE05-FF0B2630EAC9}" type="datetime1">
              <a:rPr lang="en-GB" smtClean="0"/>
              <a:t>19/06/2020</a:t>
            </a:fld>
            <a:endParaRPr lang="en-GB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l-PL" dirty="0">
                <a:solidFill>
                  <a:schemeClr val="accent4"/>
                </a:solidFill>
              </a:rPr>
              <a:t>Pros and Cons</a:t>
            </a:r>
            <a:endParaRPr lang="en-GB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4294967295"/>
          </p:nvPr>
        </p:nvSpPr>
        <p:spPr>
          <a:xfrm>
            <a:off x="2579688" y="109080"/>
            <a:ext cx="720725" cy="249238"/>
          </a:xfrm>
        </p:spPr>
        <p:txBody>
          <a:bodyPr/>
          <a:lstStyle/>
          <a:p>
            <a:r>
              <a:rPr lang="en-GB" dirty="0"/>
              <a:t>Artificial neural networks </a:t>
            </a:r>
            <a:r>
              <a:rPr lang="pl-PL" dirty="0"/>
              <a:t>101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978102" y="1263728"/>
            <a:ext cx="5841798" cy="3003472"/>
          </a:xfrm>
        </p:spPr>
        <p:txBody>
          <a:bodyPr/>
          <a:lstStyle/>
          <a:p>
            <a:r>
              <a:rPr lang="pl-PL" dirty="0" smtClean="0"/>
              <a:t>Black box</a:t>
            </a:r>
          </a:p>
          <a:p>
            <a:endParaRPr lang="pl-PL" dirty="0" smtClean="0"/>
          </a:p>
          <a:p>
            <a:r>
              <a:rPr lang="pl-PL" dirty="0" smtClean="0"/>
              <a:t>Needs lots of labeled data</a:t>
            </a:r>
          </a:p>
          <a:p>
            <a:endParaRPr lang="pl-PL" dirty="0"/>
          </a:p>
          <a:p>
            <a:r>
              <a:rPr lang="pl-PL" dirty="0" smtClean="0"/>
              <a:t>Takes long time to train</a:t>
            </a:r>
          </a:p>
          <a:p>
            <a:endParaRPr lang="pl-PL" dirty="0"/>
          </a:p>
          <a:p>
            <a:r>
              <a:rPr lang="pl-PL" dirty="0" smtClean="0"/>
              <a:t>No one fit-all architecture</a:t>
            </a:r>
            <a:endParaRPr lang="en-GB" dirty="0"/>
          </a:p>
        </p:txBody>
      </p:sp>
      <p:pic>
        <p:nvPicPr>
          <p:cNvPr id="114690" name="Picture 2" descr="Button, Minus, Sepia, Round, Brown, Sign, Symbol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2469" y="1201840"/>
            <a:ext cx="2364617" cy="2364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1486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0" dirty="0" smtClean="0"/>
              <a:t>Pros</a:t>
            </a:r>
            <a:endParaRPr lang="en-GB" b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defTabSz="685800"/>
            <a:fld id="{8859B784-B4DA-46A0-AE05-FF0B2630EAC9}" type="datetime1">
              <a:rPr lang="en-GB" smtClean="0"/>
              <a:t>19/06/2020</a:t>
            </a:fld>
            <a:endParaRPr lang="en-GB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l-PL" dirty="0">
                <a:solidFill>
                  <a:schemeClr val="accent4"/>
                </a:solidFill>
              </a:rPr>
              <a:t>Pros and Cons</a:t>
            </a:r>
            <a:endParaRPr lang="en-GB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4294967295"/>
          </p:nvPr>
        </p:nvSpPr>
        <p:spPr>
          <a:xfrm>
            <a:off x="2579688" y="109080"/>
            <a:ext cx="720725" cy="249238"/>
          </a:xfrm>
        </p:spPr>
        <p:txBody>
          <a:bodyPr/>
          <a:lstStyle/>
          <a:p>
            <a:r>
              <a:rPr lang="en-GB" dirty="0"/>
              <a:t>Artificial neural networks </a:t>
            </a:r>
            <a:r>
              <a:rPr lang="pl-PL" dirty="0"/>
              <a:t>101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978102" y="1263728"/>
            <a:ext cx="5841798" cy="3003472"/>
          </a:xfrm>
        </p:spPr>
        <p:txBody>
          <a:bodyPr/>
          <a:lstStyle/>
          <a:p>
            <a:r>
              <a:rPr lang="pl-PL" dirty="0" smtClean="0"/>
              <a:t>Efficient gradient descent application</a:t>
            </a:r>
          </a:p>
          <a:p>
            <a:endParaRPr lang="pl-PL" dirty="0" smtClean="0"/>
          </a:p>
          <a:p>
            <a:r>
              <a:rPr lang="pl-PL" dirty="0" smtClean="0"/>
              <a:t>Quick predictions, after training</a:t>
            </a:r>
          </a:p>
          <a:p>
            <a:endParaRPr lang="pl-PL" dirty="0" smtClean="0"/>
          </a:p>
          <a:p>
            <a:r>
              <a:rPr lang="pl-PL" dirty="0" smtClean="0"/>
              <a:t>Great performance scaling with data</a:t>
            </a:r>
          </a:p>
          <a:p>
            <a:endParaRPr lang="pl-PL" dirty="0"/>
          </a:p>
          <a:p>
            <a:r>
              <a:rPr lang="pl-PL" dirty="0" smtClean="0"/>
              <a:t>Flexible</a:t>
            </a:r>
          </a:p>
          <a:p>
            <a:endParaRPr lang="pl-PL" dirty="0" smtClean="0"/>
          </a:p>
          <a:p>
            <a:r>
              <a:rPr lang="pl-PL" dirty="0" smtClean="0"/>
              <a:t>Elegant way to represent very complex models </a:t>
            </a:r>
            <a:endParaRPr lang="en-GB" dirty="0"/>
          </a:p>
        </p:txBody>
      </p:sp>
      <p:pic>
        <p:nvPicPr>
          <p:cNvPr id="115714" name="Picture 2" descr="Plus, Sign, Green, Mark, Icon, Symbol, Positiv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6261" y="630238"/>
            <a:ext cx="3064959" cy="3052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0638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l-PL" dirty="0" smtClean="0"/>
              <a:t>What’s more to learn?</a:t>
            </a:r>
            <a:endParaRPr lang="en-GB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978102" y="3449702"/>
            <a:ext cx="7185713" cy="541687"/>
          </a:xfrm>
        </p:spPr>
        <p:txBody>
          <a:bodyPr/>
          <a:lstStyle/>
          <a:p>
            <a:r>
              <a:rPr lang="pl-PL" dirty="0"/>
              <a:t>F</a:t>
            </a:r>
            <a:r>
              <a:rPr lang="pl-PL" dirty="0" smtClean="0"/>
              <a:t>urther </a:t>
            </a:r>
            <a:r>
              <a:rPr lang="pl-PL" dirty="0"/>
              <a:t>reading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defTabSz="685800"/>
            <a:fld id="{8859B784-B4DA-46A0-AE05-FF0B2630EAC9}" type="datetime1">
              <a:rPr lang="en-GB" smtClean="0"/>
              <a:t>19/06/2020</a:t>
            </a:fld>
            <a:endParaRPr lang="en-GB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l-PL" dirty="0">
                <a:solidFill>
                  <a:schemeClr val="accent4"/>
                </a:solidFill>
              </a:rPr>
              <a:t>Further reading</a:t>
            </a:r>
            <a:endParaRPr lang="en-GB" dirty="0">
              <a:solidFill>
                <a:schemeClr val="accent4"/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4294967295"/>
          </p:nvPr>
        </p:nvSpPr>
        <p:spPr>
          <a:xfrm>
            <a:off x="2579688" y="86603"/>
            <a:ext cx="720725" cy="249238"/>
          </a:xfrm>
        </p:spPr>
        <p:txBody>
          <a:bodyPr/>
          <a:lstStyle/>
          <a:p>
            <a:r>
              <a:rPr lang="en-GB" dirty="0"/>
              <a:t>Artificial neural networks </a:t>
            </a:r>
            <a:r>
              <a:rPr lang="pl-PL" dirty="0"/>
              <a:t>101</a:t>
            </a:r>
          </a:p>
        </p:txBody>
      </p:sp>
    </p:spTree>
    <p:extLst>
      <p:ext uri="{BB962C8B-B14F-4D97-AF65-F5344CB8AC3E}">
        <p14:creationId xmlns:p14="http://schemas.microsoft.com/office/powerpoint/2010/main" val="285253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0" dirty="0"/>
              <a:t>Further reading</a:t>
            </a:r>
            <a:endParaRPr lang="en-GB" b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defTabSz="685800"/>
            <a:fld id="{8859B784-B4DA-46A0-AE05-FF0B2630EAC9}" type="datetime1">
              <a:rPr lang="en-GB" smtClean="0"/>
              <a:t>19/06/2020</a:t>
            </a:fld>
            <a:endParaRPr lang="en-GB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l-PL" dirty="0">
                <a:solidFill>
                  <a:schemeClr val="accent4"/>
                </a:solidFill>
              </a:rPr>
              <a:t>Further reading</a:t>
            </a:r>
            <a:endParaRPr lang="en-GB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4294967295"/>
          </p:nvPr>
        </p:nvSpPr>
        <p:spPr>
          <a:xfrm>
            <a:off x="2579688" y="109080"/>
            <a:ext cx="720725" cy="249238"/>
          </a:xfrm>
        </p:spPr>
        <p:txBody>
          <a:bodyPr/>
          <a:lstStyle/>
          <a:p>
            <a:r>
              <a:rPr lang="en-GB" dirty="0"/>
              <a:t>Artificial neural networks </a:t>
            </a:r>
            <a:r>
              <a:rPr lang="pl-PL" dirty="0"/>
              <a:t>101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978102" y="1263728"/>
            <a:ext cx="5841798" cy="3003472"/>
          </a:xfrm>
        </p:spPr>
        <p:txBody>
          <a:bodyPr/>
          <a:lstStyle/>
          <a:p>
            <a:r>
              <a:rPr lang="pl-PL" dirty="0" smtClean="0"/>
              <a:t>playground.tensorflow.org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Neural Networks and Deep </a:t>
            </a:r>
            <a:r>
              <a:rPr lang="en-GB" dirty="0" smtClean="0"/>
              <a:t>Learning</a:t>
            </a:r>
            <a:r>
              <a:rPr lang="pl-PL" dirty="0" smtClean="0"/>
              <a:t>, by Andrew Ng</a:t>
            </a:r>
          </a:p>
          <a:p>
            <a:pPr lvl="1"/>
            <a:r>
              <a:rPr lang="pl-PL" dirty="0" smtClean="0"/>
              <a:t>Coursera</a:t>
            </a:r>
            <a:endParaRPr lang="pl-PL" dirty="0"/>
          </a:p>
          <a:p>
            <a:endParaRPr lang="pl-PL" dirty="0" smtClean="0"/>
          </a:p>
          <a:p>
            <a:r>
              <a:rPr lang="en-GB" dirty="0" smtClean="0"/>
              <a:t>keras.io</a:t>
            </a:r>
            <a:endParaRPr lang="en-GB" dirty="0"/>
          </a:p>
          <a:p>
            <a:endParaRPr lang="pl-PL" dirty="0" smtClean="0">
              <a:hlinkClick r:id="rId2"/>
            </a:endParaRPr>
          </a:p>
          <a:p>
            <a:r>
              <a:rPr lang="en-GB" dirty="0" smtClean="0">
                <a:hlinkClick r:id="rId2"/>
              </a:rPr>
              <a:t>https</a:t>
            </a:r>
            <a:r>
              <a:rPr lang="en-GB" dirty="0">
                <a:hlinkClick r:id="rId2"/>
              </a:rPr>
              <a:t>://www.kaggle.com/bhasha4995dushara/pandas-exercise-1</a:t>
            </a:r>
            <a:endParaRPr lang="en-GB" dirty="0"/>
          </a:p>
        </p:txBody>
      </p:sp>
      <p:pic>
        <p:nvPicPr>
          <p:cNvPr id="116738" name="Picture 2" descr="Anatomy, Biology, Brain, Thought, Mind, Thinking, Skull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184" y="478933"/>
            <a:ext cx="3397250" cy="2887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4411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l-PL" dirty="0" smtClean="0"/>
              <a:t>Thank you for the attention</a:t>
            </a:r>
            <a:endParaRPr lang="en-GB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978102" y="3449702"/>
            <a:ext cx="7185713" cy="541687"/>
          </a:xfrm>
        </p:spPr>
        <p:txBody>
          <a:bodyPr/>
          <a:lstStyle/>
          <a:p>
            <a:r>
              <a:rPr lang="pl-PL" dirty="0" smtClean="0"/>
              <a:t>The End</a:t>
            </a:r>
            <a:endParaRPr lang="pl-P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defTabSz="685800"/>
            <a:fld id="{8859B784-B4DA-46A0-AE05-FF0B2630EAC9}" type="datetime1">
              <a:rPr lang="en-GB" smtClean="0"/>
              <a:t>19/06/2020</a:t>
            </a:fld>
            <a:endParaRPr lang="en-GB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3468370" y="86603"/>
            <a:ext cx="720000" cy="249299"/>
          </a:xfrm>
        </p:spPr>
        <p:txBody>
          <a:bodyPr/>
          <a:lstStyle/>
          <a:p>
            <a:r>
              <a:rPr lang="pl-PL" dirty="0" smtClean="0">
                <a:solidFill>
                  <a:schemeClr val="accent4"/>
                </a:solidFill>
              </a:rPr>
              <a:t>End</a:t>
            </a:r>
            <a:endParaRPr lang="pl-PL" dirty="0">
              <a:solidFill>
                <a:schemeClr val="accent4"/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4294967295"/>
          </p:nvPr>
        </p:nvSpPr>
        <p:spPr>
          <a:xfrm>
            <a:off x="2579688" y="86603"/>
            <a:ext cx="720725" cy="249238"/>
          </a:xfrm>
        </p:spPr>
        <p:txBody>
          <a:bodyPr/>
          <a:lstStyle/>
          <a:p>
            <a:r>
              <a:rPr lang="en-GB" dirty="0"/>
              <a:t>Artificial neural networks </a:t>
            </a:r>
            <a:r>
              <a:rPr lang="pl-PL" dirty="0"/>
              <a:t>101</a:t>
            </a:r>
          </a:p>
        </p:txBody>
      </p:sp>
      <p:pic>
        <p:nvPicPr>
          <p:cNvPr id="116738" name="Picture 2" descr="Klawisz zakoÃ±czeni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4312" y="700535"/>
            <a:ext cx="3910101" cy="3910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7340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Sources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defTabSz="685800"/>
            <a:fld id="{8859B784-B4DA-46A0-AE05-FF0B2630EAC9}" type="datetime1">
              <a:rPr lang="en-GB" smtClean="0"/>
              <a:t>19/06/2020</a:t>
            </a:fld>
            <a:endParaRPr lang="en-GB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978102" y="1263728"/>
            <a:ext cx="7191375" cy="2748445"/>
          </a:xfrm>
        </p:spPr>
        <p:txBody>
          <a:bodyPr/>
          <a:lstStyle/>
          <a:p>
            <a:endParaRPr lang="pl-PL" dirty="0" smtClean="0">
              <a:hlinkClick r:id="rId2"/>
            </a:endParaRPr>
          </a:p>
          <a:p>
            <a:endParaRPr lang="pl-PL" dirty="0" smtClean="0">
              <a:hlinkClick r:id="rId2"/>
            </a:endParaRPr>
          </a:p>
          <a:p>
            <a:r>
              <a:rPr lang="en-GB" dirty="0" err="1"/>
              <a:t>Beltramelli</a:t>
            </a:r>
            <a:r>
              <a:rPr lang="en-GB" dirty="0"/>
              <a:t>, T. (2017). pix2code: Generating Code from a Graphical User Interface Screenshot. </a:t>
            </a:r>
            <a:r>
              <a:rPr lang="en-GB" i="1" dirty="0"/>
              <a:t>EICS</a:t>
            </a:r>
            <a:r>
              <a:rPr lang="en-GB" dirty="0" smtClean="0"/>
              <a:t>.</a:t>
            </a:r>
            <a:endParaRPr lang="pl-PL" dirty="0" smtClean="0"/>
          </a:p>
          <a:p>
            <a:r>
              <a:rPr lang="en-GB" dirty="0" err="1"/>
              <a:t>Karras</a:t>
            </a:r>
            <a:r>
              <a:rPr lang="en-GB" dirty="0"/>
              <a:t>, </a:t>
            </a:r>
            <a:r>
              <a:rPr lang="en-GB" dirty="0" err="1"/>
              <a:t>Tero</a:t>
            </a:r>
            <a:r>
              <a:rPr lang="en-GB" dirty="0"/>
              <a:t> et al. “Progressive Growing of GANs for Improved Quality, Stability, and Variation.” </a:t>
            </a:r>
            <a:r>
              <a:rPr lang="en-GB" i="1" dirty="0" err="1"/>
              <a:t>ArXiv</a:t>
            </a:r>
            <a:r>
              <a:rPr lang="en-GB" dirty="0"/>
              <a:t> abs/1710.10196 (2017): n. </a:t>
            </a:r>
            <a:r>
              <a:rPr lang="en-GB" dirty="0" err="1"/>
              <a:t>pag</a:t>
            </a:r>
            <a:r>
              <a:rPr lang="en-GB" dirty="0" smtClean="0"/>
              <a:t>.</a:t>
            </a:r>
            <a:endParaRPr lang="pl-PL" dirty="0" smtClean="0"/>
          </a:p>
          <a:p>
            <a:r>
              <a:rPr lang="en-GB" dirty="0">
                <a:hlinkClick r:id="rId3"/>
              </a:rPr>
              <a:t>https://</a:t>
            </a:r>
            <a:r>
              <a:rPr lang="en-GB" dirty="0" smtClean="0">
                <a:hlinkClick r:id="rId3"/>
              </a:rPr>
              <a:t>en.wikipedia.org</a:t>
            </a:r>
            <a:endParaRPr lang="pl-PL" dirty="0" smtClean="0"/>
          </a:p>
          <a:p>
            <a:r>
              <a:rPr lang="en-GB" dirty="0" smtClean="0">
                <a:hlinkClick r:id="rId4"/>
              </a:rPr>
              <a:t>https://skymind.ai/wiki/neural-network</a:t>
            </a:r>
            <a:endParaRPr lang="pl-PL" dirty="0" smtClean="0"/>
          </a:p>
          <a:p>
            <a:r>
              <a:rPr lang="en-GB" dirty="0">
                <a:hlinkClick r:id="rId5"/>
              </a:rPr>
              <a:t>https://mattmazur.com/2015/03/17/a-step-by-step-backpropagation-example/</a:t>
            </a:r>
            <a:endParaRPr lang="pl-PL" dirty="0" smtClean="0"/>
          </a:p>
          <a:p>
            <a:endParaRPr lang="pl-PL" dirty="0" smtClean="0"/>
          </a:p>
          <a:p>
            <a:endParaRPr lang="en-GB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l-PL" dirty="0" smtClean="0">
                <a:solidFill>
                  <a:schemeClr val="accent4"/>
                </a:solidFill>
              </a:rPr>
              <a:t>End</a:t>
            </a:r>
            <a:endParaRPr lang="en-GB" dirty="0">
              <a:solidFill>
                <a:schemeClr val="accent4"/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4294967295"/>
          </p:nvPr>
        </p:nvSpPr>
        <p:spPr>
          <a:xfrm>
            <a:off x="2579688" y="78136"/>
            <a:ext cx="720725" cy="249238"/>
          </a:xfrm>
        </p:spPr>
        <p:txBody>
          <a:bodyPr/>
          <a:lstStyle/>
          <a:p>
            <a:r>
              <a:rPr lang="en-GB" dirty="0"/>
              <a:t>Artificial neural networks </a:t>
            </a:r>
            <a:r>
              <a:rPr lang="pl-PL" dirty="0"/>
              <a:t>101</a:t>
            </a:r>
          </a:p>
        </p:txBody>
      </p:sp>
    </p:spTree>
    <p:extLst>
      <p:ext uri="{BB962C8B-B14F-4D97-AF65-F5344CB8AC3E}">
        <p14:creationId xmlns:p14="http://schemas.microsoft.com/office/powerpoint/2010/main" val="2710478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Images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defTabSz="685800"/>
            <a:fld id="{8859B784-B4DA-46A0-AE05-FF0B2630EAC9}" type="datetime1">
              <a:rPr lang="en-GB" smtClean="0"/>
              <a:t>19/06/2020</a:t>
            </a:fld>
            <a:endParaRPr lang="en-GB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978102" y="1263728"/>
            <a:ext cx="7191375" cy="4256550"/>
          </a:xfrm>
        </p:spPr>
        <p:txBody>
          <a:bodyPr/>
          <a:lstStyle/>
          <a:p>
            <a:r>
              <a:rPr lang="en-GB" dirty="0" smtClean="0">
                <a:hlinkClick r:id="rId2"/>
              </a:rPr>
              <a:t>http</a:t>
            </a:r>
            <a:r>
              <a:rPr lang="en-GB" dirty="0">
                <a:hlinkClick r:id="rId2"/>
              </a:rPr>
              <a:t>://</a:t>
            </a:r>
            <a:r>
              <a:rPr lang="en-GB" dirty="0" smtClean="0">
                <a:hlinkClick r:id="rId2"/>
              </a:rPr>
              <a:t>poznan.go.art.pl</a:t>
            </a:r>
            <a:endParaRPr lang="pl-PL" dirty="0" smtClean="0"/>
          </a:p>
          <a:p>
            <a:r>
              <a:rPr lang="en-GB" dirty="0">
                <a:hlinkClick r:id="rId3"/>
              </a:rPr>
              <a:t>https://pixabay.com/photos/data-center-the-engine-room-2476790</a:t>
            </a:r>
            <a:r>
              <a:rPr lang="en-GB" dirty="0" smtClean="0">
                <a:hlinkClick r:id="rId3"/>
              </a:rPr>
              <a:t>/</a:t>
            </a:r>
            <a:endParaRPr lang="pl-PL" dirty="0" smtClean="0"/>
          </a:p>
          <a:p>
            <a:r>
              <a:rPr lang="en-GB" dirty="0">
                <a:hlinkClick r:id="rId4"/>
              </a:rPr>
              <a:t>https://pixabay.com/photos/phone-old-year-built-1955-bakelite-3594206</a:t>
            </a:r>
            <a:r>
              <a:rPr lang="en-GB" dirty="0" smtClean="0">
                <a:hlinkClick r:id="rId4"/>
              </a:rPr>
              <a:t>/</a:t>
            </a:r>
            <a:endParaRPr lang="pl-PL" dirty="0" smtClean="0"/>
          </a:p>
          <a:p>
            <a:r>
              <a:rPr lang="en-GB" dirty="0">
                <a:hlinkClick r:id="rId5"/>
              </a:rPr>
              <a:t>https://</a:t>
            </a:r>
            <a:r>
              <a:rPr lang="en-GB" dirty="0" smtClean="0">
                <a:hlinkClick r:id="rId5"/>
              </a:rPr>
              <a:t>unsplash.com/photos/JjGXjESMxOY</a:t>
            </a:r>
            <a:endParaRPr lang="pl-PL" dirty="0" smtClean="0"/>
          </a:p>
          <a:p>
            <a:r>
              <a:rPr lang="en-GB" dirty="0">
                <a:hlinkClick r:id="rId6"/>
              </a:rPr>
              <a:t>https://pixabay.com/vectors/brain-neuron-nerves-cell-science-2022398/</a:t>
            </a:r>
            <a:endParaRPr lang="pl-PL" dirty="0" smtClean="0"/>
          </a:p>
          <a:p>
            <a:r>
              <a:rPr lang="en-GB" dirty="0">
                <a:hlinkClick r:id="rId7"/>
              </a:rPr>
              <a:t>https://</a:t>
            </a:r>
            <a:r>
              <a:rPr lang="en-GB" dirty="0" smtClean="0">
                <a:hlinkClick r:id="rId7"/>
              </a:rPr>
              <a:t>unsplash.com/photos/ZiQkhI7417A</a:t>
            </a:r>
            <a:endParaRPr lang="pl-PL" dirty="0" smtClean="0"/>
          </a:p>
          <a:p>
            <a:r>
              <a:rPr lang="en-GB" dirty="0">
                <a:hlinkClick r:id="rId8"/>
              </a:rPr>
              <a:t>https://pixabay.com/photos/child-toddler-sitting-sand-beach-871845</a:t>
            </a:r>
            <a:r>
              <a:rPr lang="en-GB" dirty="0" smtClean="0">
                <a:hlinkClick r:id="rId8"/>
              </a:rPr>
              <a:t>/</a:t>
            </a:r>
            <a:endParaRPr lang="pl-PL" dirty="0" smtClean="0"/>
          </a:p>
          <a:p>
            <a:r>
              <a:rPr lang="en-GB" dirty="0">
                <a:hlinkClick r:id="rId9"/>
              </a:rPr>
              <a:t>https://pixabay.com/illustrations/pyramids-egypt-archeology-pharaoh-4008455</a:t>
            </a:r>
            <a:r>
              <a:rPr lang="en-GB" dirty="0" smtClean="0">
                <a:hlinkClick r:id="rId9"/>
              </a:rPr>
              <a:t>/</a:t>
            </a:r>
            <a:endParaRPr lang="pl-PL" dirty="0" smtClean="0"/>
          </a:p>
          <a:p>
            <a:r>
              <a:rPr lang="en-GB" dirty="0">
                <a:hlinkClick r:id="rId10"/>
              </a:rPr>
              <a:t>https://pixabay.com/illustrations/nerve-cell-neuron-brain-neurons-2213009</a:t>
            </a:r>
            <a:r>
              <a:rPr lang="en-GB" dirty="0" smtClean="0">
                <a:hlinkClick r:id="rId10"/>
              </a:rPr>
              <a:t>/</a:t>
            </a:r>
            <a:endParaRPr lang="pl-PL" dirty="0" smtClean="0"/>
          </a:p>
          <a:p>
            <a:r>
              <a:rPr lang="en-GB" dirty="0">
                <a:hlinkClick r:id="rId11"/>
              </a:rPr>
              <a:t>https://pixabay.com/vectors/button-minus-sepia-round-brown-310107</a:t>
            </a:r>
            <a:r>
              <a:rPr lang="en-GB" dirty="0" smtClean="0">
                <a:hlinkClick r:id="rId11"/>
              </a:rPr>
              <a:t>/</a:t>
            </a:r>
            <a:endParaRPr lang="pl-PL" dirty="0" smtClean="0"/>
          </a:p>
          <a:p>
            <a:r>
              <a:rPr lang="en-GB" dirty="0">
                <a:hlinkClick r:id="rId12"/>
              </a:rPr>
              <a:t>https://pixabay.com/vectors/plus-sign-green-mark-icon-symbol-24844</a:t>
            </a:r>
            <a:r>
              <a:rPr lang="en-GB" dirty="0" smtClean="0">
                <a:hlinkClick r:id="rId12"/>
              </a:rPr>
              <a:t>/</a:t>
            </a:r>
            <a:endParaRPr lang="pl-PL" dirty="0" smtClean="0"/>
          </a:p>
          <a:p>
            <a:r>
              <a:rPr lang="en-GB" dirty="0">
                <a:hlinkClick r:id="rId13"/>
              </a:rPr>
              <a:t>https://pixabay.com/vectors/anatomy-biology-brain-thought-mind-1751201</a:t>
            </a:r>
            <a:r>
              <a:rPr lang="en-GB" dirty="0" smtClean="0">
                <a:hlinkClick r:id="rId13"/>
              </a:rPr>
              <a:t>/</a:t>
            </a:r>
            <a:endParaRPr lang="pl-PL" dirty="0" smtClean="0"/>
          </a:p>
          <a:p>
            <a:r>
              <a:rPr lang="en-GB" dirty="0">
                <a:hlinkClick r:id="rId14"/>
              </a:rPr>
              <a:t>https://unsplash.com/photos/XexawgzYOBc</a:t>
            </a:r>
            <a:endParaRPr lang="pl-PL" dirty="0" smtClean="0"/>
          </a:p>
          <a:p>
            <a:endParaRPr lang="pl-PL" dirty="0" smtClean="0"/>
          </a:p>
          <a:p>
            <a:endParaRPr lang="pl-PL" dirty="0" smtClean="0"/>
          </a:p>
          <a:p>
            <a:endParaRPr lang="en-GB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l-PL" dirty="0" smtClean="0">
                <a:solidFill>
                  <a:schemeClr val="accent4"/>
                </a:solidFill>
              </a:rPr>
              <a:t>End</a:t>
            </a:r>
            <a:endParaRPr lang="en-GB" dirty="0">
              <a:solidFill>
                <a:schemeClr val="accent4"/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4294967295"/>
          </p:nvPr>
        </p:nvSpPr>
        <p:spPr>
          <a:xfrm>
            <a:off x="2579688" y="78136"/>
            <a:ext cx="720725" cy="249238"/>
          </a:xfrm>
        </p:spPr>
        <p:txBody>
          <a:bodyPr/>
          <a:lstStyle/>
          <a:p>
            <a:r>
              <a:rPr lang="en-GB" dirty="0"/>
              <a:t>Artificial neural networks </a:t>
            </a:r>
            <a:r>
              <a:rPr lang="pl-PL" dirty="0"/>
              <a:t>101</a:t>
            </a:r>
          </a:p>
        </p:txBody>
      </p:sp>
    </p:spTree>
    <p:extLst>
      <p:ext uri="{BB962C8B-B14F-4D97-AF65-F5344CB8AC3E}">
        <p14:creationId xmlns:p14="http://schemas.microsoft.com/office/powerpoint/2010/main" val="4127148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8102" y="630238"/>
            <a:ext cx="7185713" cy="276999"/>
          </a:xfrm>
        </p:spPr>
        <p:txBody>
          <a:bodyPr/>
          <a:lstStyle/>
          <a:p>
            <a:r>
              <a:rPr lang="pl-PL" dirty="0" smtClean="0"/>
              <a:t>AlphaGo </a:t>
            </a:r>
            <a:r>
              <a:rPr lang="pl-PL" dirty="0"/>
              <a:t>from DeepMind</a:t>
            </a: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defTabSz="685800"/>
            <a:fld id="{309C451E-D256-4A78-BC9F-20D1AF345EE3}" type="datetime1">
              <a:rPr lang="en-GB" smtClean="0"/>
              <a:t>19/06/2020</a:t>
            </a:fld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l-PL" dirty="0">
                <a:solidFill>
                  <a:schemeClr val="accent4"/>
                </a:solidFill>
              </a:rPr>
              <a:t>Why </a:t>
            </a:r>
            <a:r>
              <a:rPr lang="pl-PL" dirty="0" smtClean="0">
                <a:solidFill>
                  <a:schemeClr val="accent4"/>
                </a:solidFill>
              </a:rPr>
              <a:t>ANN?</a:t>
            </a:r>
            <a:endParaRPr lang="en-GB" dirty="0">
              <a:solidFill>
                <a:schemeClr val="accent4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 dirty="0">
                <a:solidFill>
                  <a:schemeClr val="accent4"/>
                </a:solidFill>
              </a:rPr>
              <a:t>Artificial neural networks </a:t>
            </a:r>
            <a:r>
              <a:rPr lang="pl-PL" dirty="0">
                <a:solidFill>
                  <a:schemeClr val="accent4"/>
                </a:solidFill>
              </a:rPr>
              <a:t>101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978102" y="1263728"/>
            <a:ext cx="7191375" cy="546153"/>
          </a:xfrm>
        </p:spPr>
        <p:txBody>
          <a:bodyPr/>
          <a:lstStyle/>
          <a:p>
            <a:r>
              <a:rPr lang="pl-PL" dirty="0" smtClean="0"/>
              <a:t>First computer program to deafeat profesional go player.</a:t>
            </a:r>
          </a:p>
          <a:p>
            <a:r>
              <a:rPr lang="pl-PL" dirty="0" smtClean="0"/>
              <a:t>Currently </a:t>
            </a:r>
            <a:r>
              <a:rPr lang="pl-PL" dirty="0"/>
              <a:t>computers suppressed </a:t>
            </a:r>
            <a:r>
              <a:rPr lang="pl-PL" dirty="0" smtClean="0"/>
              <a:t>humans</a:t>
            </a:r>
            <a:endParaRPr lang="en-GB" dirty="0"/>
          </a:p>
        </p:txBody>
      </p:sp>
      <p:pic>
        <p:nvPicPr>
          <p:cNvPr id="114690" name="Picture 2" descr="Do zobaczenia za rok!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4646" y="1871293"/>
            <a:ext cx="4218610" cy="2814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7791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8102" y="630238"/>
            <a:ext cx="7185713" cy="276999"/>
          </a:xfrm>
        </p:spPr>
        <p:txBody>
          <a:bodyPr/>
          <a:lstStyle/>
          <a:p>
            <a:r>
              <a:rPr lang="pl-PL" dirty="0" smtClean="0"/>
              <a:t>DeepFake</a:t>
            </a: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defTabSz="685800"/>
            <a:fld id="{309C451E-D256-4A78-BC9F-20D1AF345EE3}" type="datetime1">
              <a:rPr lang="en-GB" smtClean="0"/>
              <a:t>19/06/2020</a:t>
            </a:fld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l-PL" dirty="0">
                <a:solidFill>
                  <a:schemeClr val="accent4"/>
                </a:solidFill>
              </a:rPr>
              <a:t>Why </a:t>
            </a:r>
            <a:r>
              <a:rPr lang="pl-PL" dirty="0" smtClean="0">
                <a:solidFill>
                  <a:schemeClr val="accent4"/>
                </a:solidFill>
              </a:rPr>
              <a:t>ANN?</a:t>
            </a:r>
            <a:endParaRPr lang="en-GB" dirty="0">
              <a:solidFill>
                <a:schemeClr val="accent4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 dirty="0">
                <a:solidFill>
                  <a:schemeClr val="accent4"/>
                </a:solidFill>
              </a:rPr>
              <a:t>Artificial neural networks </a:t>
            </a:r>
            <a:r>
              <a:rPr lang="pl-PL" dirty="0">
                <a:solidFill>
                  <a:schemeClr val="accent4"/>
                </a:solidFill>
              </a:rPr>
              <a:t>101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978102" y="1263728"/>
            <a:ext cx="7191375" cy="546153"/>
          </a:xfrm>
        </p:spPr>
        <p:txBody>
          <a:bodyPr/>
          <a:lstStyle/>
          <a:p>
            <a:r>
              <a:rPr lang="pl-PL" dirty="0" smtClean="0"/>
              <a:t>Face swapping on vidoes.</a:t>
            </a:r>
            <a:endParaRPr lang="en-GB" dirty="0"/>
          </a:p>
        </p:txBody>
      </p:sp>
      <p:pic>
        <p:nvPicPr>
          <p:cNvPr id="10" name="AQvCmQFScMA"/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2284958" y="1657917"/>
            <a:ext cx="4572000" cy="257175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510852" y="4364602"/>
            <a:ext cx="625735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dirty="0">
                <a:hlinkClick r:id="rId5"/>
              </a:rPr>
              <a:t>https://www.youtube.com/watch?v=AQvCmQFScMA#t=20s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98380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8102" y="630238"/>
            <a:ext cx="7185713" cy="276999"/>
          </a:xfrm>
        </p:spPr>
        <p:txBody>
          <a:bodyPr/>
          <a:lstStyle/>
          <a:p>
            <a:r>
              <a:rPr lang="pl-PL" dirty="0" smtClean="0"/>
              <a:t>Datacenter cooling</a:t>
            </a: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defTabSz="685800"/>
            <a:fld id="{309C451E-D256-4A78-BC9F-20D1AF345EE3}" type="datetime1">
              <a:rPr lang="en-GB" smtClean="0"/>
              <a:t>19/06/2020</a:t>
            </a:fld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l-PL" dirty="0">
                <a:solidFill>
                  <a:schemeClr val="accent4"/>
                </a:solidFill>
              </a:rPr>
              <a:t>Why </a:t>
            </a:r>
            <a:r>
              <a:rPr lang="pl-PL" dirty="0" smtClean="0">
                <a:solidFill>
                  <a:schemeClr val="accent4"/>
                </a:solidFill>
              </a:rPr>
              <a:t>ANN?</a:t>
            </a:r>
            <a:endParaRPr lang="en-GB" dirty="0">
              <a:solidFill>
                <a:schemeClr val="accent4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 dirty="0">
                <a:solidFill>
                  <a:schemeClr val="accent4"/>
                </a:solidFill>
              </a:rPr>
              <a:t>Artificial neural networks </a:t>
            </a:r>
            <a:r>
              <a:rPr lang="pl-PL" dirty="0">
                <a:solidFill>
                  <a:schemeClr val="accent4"/>
                </a:solidFill>
              </a:rPr>
              <a:t>101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978102" y="1263728"/>
            <a:ext cx="7191375" cy="546153"/>
          </a:xfrm>
        </p:spPr>
        <p:txBody>
          <a:bodyPr/>
          <a:lstStyle/>
          <a:p>
            <a:r>
              <a:rPr lang="pl-PL" dirty="0" smtClean="0"/>
              <a:t>Google’s DeepMind</a:t>
            </a:r>
          </a:p>
          <a:p>
            <a:r>
              <a:rPr lang="pl-PL" dirty="0" smtClean="0"/>
              <a:t>Lowered energy consuption by about 30%</a:t>
            </a:r>
            <a:endParaRPr lang="en-GB" dirty="0"/>
          </a:p>
        </p:txBody>
      </p:sp>
      <p:pic>
        <p:nvPicPr>
          <p:cNvPr id="115714" name="Picture 2" descr="Data Center, The Engine Room, The Battery Pac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2493" y="1924185"/>
            <a:ext cx="5150089" cy="2714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204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8102" y="630238"/>
            <a:ext cx="7185713" cy="276999"/>
          </a:xfrm>
        </p:spPr>
        <p:txBody>
          <a:bodyPr/>
          <a:lstStyle/>
          <a:p>
            <a:r>
              <a:rPr lang="pl-PL" dirty="0" smtClean="0"/>
              <a:t>Image generation</a:t>
            </a: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defTabSz="685800"/>
            <a:fld id="{309C451E-D256-4A78-BC9F-20D1AF345EE3}" type="datetime1">
              <a:rPr lang="en-GB" smtClean="0"/>
              <a:t>19/06/2020</a:t>
            </a:fld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l-PL" dirty="0">
                <a:solidFill>
                  <a:schemeClr val="accent4"/>
                </a:solidFill>
              </a:rPr>
              <a:t>Why </a:t>
            </a:r>
            <a:r>
              <a:rPr lang="pl-PL" dirty="0" smtClean="0">
                <a:solidFill>
                  <a:schemeClr val="accent4"/>
                </a:solidFill>
              </a:rPr>
              <a:t>ANN?</a:t>
            </a:r>
            <a:endParaRPr lang="en-GB" dirty="0">
              <a:solidFill>
                <a:schemeClr val="accent4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 dirty="0">
                <a:solidFill>
                  <a:schemeClr val="accent4"/>
                </a:solidFill>
              </a:rPr>
              <a:t>Artificial neural networks </a:t>
            </a:r>
            <a:r>
              <a:rPr lang="pl-PL" dirty="0">
                <a:solidFill>
                  <a:schemeClr val="accent4"/>
                </a:solidFill>
              </a:rPr>
              <a:t>101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978102" y="1263728"/>
            <a:ext cx="7191375" cy="546153"/>
          </a:xfrm>
        </p:spPr>
        <p:txBody>
          <a:bodyPr/>
          <a:lstStyle/>
          <a:p>
            <a:r>
              <a:rPr lang="pl-PL" dirty="0"/>
              <a:t>n</a:t>
            </a:r>
            <a:r>
              <a:rPr lang="pl-PL" dirty="0" smtClean="0"/>
              <a:t>vidia using </a:t>
            </a:r>
            <a:r>
              <a:rPr lang="en-GB" dirty="0" smtClean="0"/>
              <a:t>generative </a:t>
            </a:r>
            <a:r>
              <a:rPr lang="en-GB" dirty="0"/>
              <a:t>adversarial networks</a:t>
            </a:r>
          </a:p>
        </p:txBody>
      </p:sp>
      <p:pic>
        <p:nvPicPr>
          <p:cNvPr id="117762" name="Picture 2" descr="Figure 1: Our training starts with both the generator (G) and discriminator (D) having a low spatial resolution of 4Ã4 pixels. As the training advances, we incrementally add layers to G and D, thus increasing the spatial resolution of the generated images. All existing layers remain trainabl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025" b="4025"/>
          <a:stretch/>
        </p:blipFill>
        <p:spPr bwMode="auto">
          <a:xfrm>
            <a:off x="978102" y="1692000"/>
            <a:ext cx="6551372" cy="2930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1861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8102" y="630238"/>
            <a:ext cx="7185713" cy="276999"/>
          </a:xfrm>
        </p:spPr>
        <p:txBody>
          <a:bodyPr/>
          <a:lstStyle/>
          <a:p>
            <a:r>
              <a:rPr lang="pl-PL" dirty="0" smtClean="0"/>
              <a:t>Natural language processing</a:t>
            </a: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defTabSz="685800"/>
            <a:fld id="{309C451E-D256-4A78-BC9F-20D1AF345EE3}" type="datetime1">
              <a:rPr lang="en-GB" smtClean="0"/>
              <a:t>19/06/2020</a:t>
            </a:fld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l-PL" dirty="0">
                <a:solidFill>
                  <a:schemeClr val="accent4"/>
                </a:solidFill>
              </a:rPr>
              <a:t>Why </a:t>
            </a:r>
            <a:r>
              <a:rPr lang="pl-PL" dirty="0" smtClean="0">
                <a:solidFill>
                  <a:schemeClr val="accent4"/>
                </a:solidFill>
              </a:rPr>
              <a:t>ANN?</a:t>
            </a:r>
            <a:endParaRPr lang="en-GB" dirty="0">
              <a:solidFill>
                <a:schemeClr val="accent4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 dirty="0">
                <a:solidFill>
                  <a:schemeClr val="accent4"/>
                </a:solidFill>
              </a:rPr>
              <a:t>Artificial neural networks </a:t>
            </a:r>
            <a:r>
              <a:rPr lang="pl-PL" dirty="0">
                <a:solidFill>
                  <a:schemeClr val="accent4"/>
                </a:solidFill>
              </a:rPr>
              <a:t>101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978102" y="1263728"/>
            <a:ext cx="7191375" cy="546153"/>
          </a:xfrm>
        </p:spPr>
        <p:txBody>
          <a:bodyPr/>
          <a:lstStyle/>
          <a:p>
            <a:r>
              <a:rPr lang="pl-PL" dirty="0" smtClean="0"/>
              <a:t>Google duplex – having a real-world conversation over phone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0722" y="1809881"/>
            <a:ext cx="3997931" cy="2664246"/>
          </a:xfrm>
          <a:prstGeom prst="rect">
            <a:avLst/>
          </a:prstGeom>
        </p:spPr>
      </p:pic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079914"/>
              </p:ext>
            </p:extLst>
          </p:nvPr>
        </p:nvGraphicFramePr>
        <p:xfrm>
          <a:off x="5008033" y="3490362"/>
          <a:ext cx="3688927" cy="304800"/>
        </p:xfrm>
        <a:graphic>
          <a:graphicData uri="http://schemas.openxmlformats.org/drawingml/2006/table">
            <a:tbl>
              <a:tblPr/>
              <a:tblGrid>
                <a:gridCol w="3688927">
                  <a:extLst>
                    <a:ext uri="{9D8B030D-6E8A-4147-A177-3AD203B41FA5}">
                      <a16:colId xmlns:a16="http://schemas.microsoft.com/office/drawing/2014/main" val="62878233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GB" sz="1400" dirty="0">
                          <a:effectLst/>
                        </a:rPr>
                        <a:t>Duplex scheduling a hair salon appointment: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5426082"/>
                  </a:ext>
                </a:extLst>
              </a:tr>
            </a:tbl>
          </a:graphicData>
        </a:graphic>
      </p:graphicFrame>
      <p:pic>
        <p:nvPicPr>
          <p:cNvPr id="9" name="Duplex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418263" y="280251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333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808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  <p:tag name="SP_AGENDA" val="SectionNumber SlideNumber"/>
  <p:tag name="ARTICULATE_SLIDE_COUNT" val="18"/>
  <p:tag name="ARTICULATE_PROJECT_OPEN" val="0"/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01J5jxYR8GPE.i2KDs8yw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8AMlmrnR12MezoJCVI_tw"/>
</p:tagLst>
</file>

<file path=ppt/theme/theme1.xml><?xml version="1.0" encoding="utf-8"?>
<a:theme xmlns:a="http://schemas.openxmlformats.org/drawingml/2006/main" name="GFT_PPT_Template_16_9">
  <a:themeElements>
    <a:clrScheme name="GFT_colors_new">
      <a:dk1>
        <a:srgbClr val="000000"/>
      </a:dk1>
      <a:lt1>
        <a:sysClr val="window" lastClr="FFFFFF"/>
      </a:lt1>
      <a:dk2>
        <a:srgbClr val="4D4D4D"/>
      </a:dk2>
      <a:lt2>
        <a:srgbClr val="EDEDED"/>
      </a:lt2>
      <a:accent1>
        <a:srgbClr val="213E7F"/>
      </a:accent1>
      <a:accent2>
        <a:srgbClr val="0097D9"/>
      </a:accent2>
      <a:accent3>
        <a:srgbClr val="5082BE"/>
      </a:accent3>
      <a:accent4>
        <a:srgbClr val="59BBE6"/>
      </a:accent4>
      <a:accent5>
        <a:srgbClr val="969696"/>
      </a:accent5>
      <a:accent6>
        <a:srgbClr val="B9B9B9"/>
      </a:accent6>
      <a:hlink>
        <a:srgbClr val="213E7F"/>
      </a:hlink>
      <a:folHlink>
        <a:srgbClr val="0097D9"/>
      </a:folHlink>
    </a:clrScheme>
    <a:fontScheme name="GF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 w="12700">
          <a:noFill/>
        </a:ln>
      </a:spPr>
      <a:bodyPr lIns="108000" tIns="108000" rIns="108000" bIns="108000" rtlCol="0" anchor="ctr"/>
      <a:lstStyle>
        <a:defPPr algn="ctr">
          <a:defRPr sz="1200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 w="1905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>
          <a:defRPr sz="1400" dirty="0" err="1" smtClean="0"/>
        </a:defPPr>
      </a:lstStyle>
    </a:txDef>
  </a:objectDefaults>
  <a:extraClrSchemeLst/>
  <a:custClrLst>
    <a:custClr name="Orange">
      <a:srgbClr val="EC6601"/>
    </a:custClr>
    <a:custClr>
      <a:srgbClr val="FFFFFF"/>
    </a:custClr>
    <a:custClr>
      <a:srgbClr val="FFFFFF"/>
    </a:custClr>
    <a:custClr>
      <a:srgbClr val="FFFFFF"/>
    </a:custClr>
    <a:custClr name="Blue 40%">
      <a:srgbClr val="73ACE1"/>
    </a:custClr>
    <a:custClr name="Light Blue 40%">
      <a:srgbClr val="99D5F0"/>
    </a:custClr>
    <a:custClr>
      <a:srgbClr val="FFFFFF"/>
    </a:custClr>
    <a:custClr>
      <a:srgbClr val="FFFFFF"/>
    </a:custClr>
    <a:custClr>
      <a:srgbClr val="FFFFFF"/>
    </a:custClr>
    <a:custClr name="Red">
      <a:srgbClr val="CC1000"/>
    </a:custClr>
    <a:custClr name="Pink">
      <a:srgbClr val="B02786"/>
    </a:custClr>
    <a:custClr>
      <a:srgbClr val="FFFFFF"/>
    </a:custClr>
    <a:custClr>
      <a:srgbClr val="FFFFFF"/>
    </a:custClr>
    <a:custClr>
      <a:srgbClr val="FFFFFF"/>
    </a:custClr>
    <a:custClr name="Blue 25%">
      <a:srgbClr val="AAC8E6"/>
    </a:custClr>
    <a:custClr name="Light Blue 25%">
      <a:srgbClr val="BAE3F5"/>
    </a:custClr>
    <a:custClr>
      <a:srgbClr val="FFFFFF"/>
    </a:custClr>
    <a:custClr>
      <a:srgbClr val="FFFFFF"/>
    </a:custClr>
    <a:custClr>
      <a:srgbClr val="FFFFFF"/>
    </a:custClr>
    <a:custClr name="Yellow">
      <a:srgbClr val="FDC800"/>
    </a:custClr>
    <a:custClr name="Rose">
      <a:srgbClr val="EC628B"/>
    </a:custClr>
    <a:custClr>
      <a:srgbClr val="FFFFFF"/>
    </a:custClr>
    <a:custClr>
      <a:srgbClr val="FFFFFF"/>
    </a:custClr>
    <a:custClr>
      <a:srgbClr val="FFFFFF"/>
    </a:custClr>
    <a:custClr name="Background Blue">
      <a:srgbClr val="E1EBF5"/>
    </a:custClr>
    <a:custClr name="Background Light Blue">
      <a:srgbClr val="E3F4FB"/>
    </a:custClr>
    <a:custClr>
      <a:srgbClr val="FFFFFF"/>
    </a:custClr>
    <a:custClr>
      <a:srgbClr val="FFFFFF"/>
    </a:custClr>
    <a:custClr>
      <a:srgbClr val="FFFFFF"/>
    </a:custClr>
    <a:custClr name="Green">
      <a:srgbClr val="339C3A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</a:custClrLst>
  <a:extLst>
    <a:ext uri="{05A4C25C-085E-4340-85A3-A5531E510DB2}">
      <thm15:themeFamily xmlns:thm15="http://schemas.microsoft.com/office/thememl/2012/main" name="GFT_PPT_Template_16x9.potx" id="{DA3FDB62-B286-4557-8360-4D4C273289BB}" vid="{459DD66C-3258-4B2C-9C3F-F0A591B0F31D}"/>
    </a:ext>
  </a:extLst>
</a:theme>
</file>

<file path=ppt/theme/theme2.xml><?xml version="1.0" encoding="utf-8"?>
<a:theme xmlns:a="http://schemas.openxmlformats.org/drawingml/2006/main" name="Larissa">
  <a:themeElements>
    <a:clrScheme name="GFT_colors_new">
      <a:dk1>
        <a:srgbClr val="000000"/>
      </a:dk1>
      <a:lt1>
        <a:sysClr val="window" lastClr="FFFFFF"/>
      </a:lt1>
      <a:dk2>
        <a:srgbClr val="4D4D4D"/>
      </a:dk2>
      <a:lt2>
        <a:srgbClr val="EDEDED"/>
      </a:lt2>
      <a:accent1>
        <a:srgbClr val="213E7F"/>
      </a:accent1>
      <a:accent2>
        <a:srgbClr val="0097D9"/>
      </a:accent2>
      <a:accent3>
        <a:srgbClr val="0098B0"/>
      </a:accent3>
      <a:accent4>
        <a:srgbClr val="969696"/>
      </a:accent4>
      <a:accent5>
        <a:srgbClr val="B9B9B9"/>
      </a:accent5>
      <a:accent6>
        <a:srgbClr val="E6E6E6"/>
      </a:accent6>
      <a:hlink>
        <a:srgbClr val="213E7F"/>
      </a:hlink>
      <a:folHlink>
        <a:srgbClr val="0097D9"/>
      </a:folHlink>
    </a:clrScheme>
    <a:fontScheme name="GFT_fon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GFT_colors_new">
      <a:dk1>
        <a:srgbClr val="000000"/>
      </a:dk1>
      <a:lt1>
        <a:sysClr val="window" lastClr="FFFFFF"/>
      </a:lt1>
      <a:dk2>
        <a:srgbClr val="4D4D4D"/>
      </a:dk2>
      <a:lt2>
        <a:srgbClr val="EDEDED"/>
      </a:lt2>
      <a:accent1>
        <a:srgbClr val="213E7F"/>
      </a:accent1>
      <a:accent2>
        <a:srgbClr val="0097D9"/>
      </a:accent2>
      <a:accent3>
        <a:srgbClr val="0098B0"/>
      </a:accent3>
      <a:accent4>
        <a:srgbClr val="969696"/>
      </a:accent4>
      <a:accent5>
        <a:srgbClr val="B9B9B9"/>
      </a:accent5>
      <a:accent6>
        <a:srgbClr val="E6E6E6"/>
      </a:accent6>
      <a:hlink>
        <a:srgbClr val="213E7F"/>
      </a:hlink>
      <a:folHlink>
        <a:srgbClr val="0097D9"/>
      </a:folHlink>
    </a:clrScheme>
    <a:fontScheme name="GFT_fon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4153</TotalTime>
  <Words>3636</Words>
  <Application>Microsoft Office PowerPoint</Application>
  <PresentationFormat>On-screen Show (16:9)</PresentationFormat>
  <Paragraphs>577</Paragraphs>
  <Slides>49</Slides>
  <Notes>8</Notes>
  <HiddenSlides>0</HiddenSlides>
  <MMClips>2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5" baseType="lpstr">
      <vt:lpstr>Arial</vt:lpstr>
      <vt:lpstr>Cambria Math</vt:lpstr>
      <vt:lpstr>Geneva</vt:lpstr>
      <vt:lpstr>Wingdings</vt:lpstr>
      <vt:lpstr>GFT_PPT_Template_16_9</vt:lpstr>
      <vt:lpstr>think-cell Folie</vt:lpstr>
      <vt:lpstr>Deep Learning 101</vt:lpstr>
      <vt:lpstr>PowerPoint Presentation</vt:lpstr>
      <vt:lpstr>Why ANN?</vt:lpstr>
      <vt:lpstr>Code generator</vt:lpstr>
      <vt:lpstr>AlphaGo from DeepMind</vt:lpstr>
      <vt:lpstr>DeepFake</vt:lpstr>
      <vt:lpstr>Datacenter cooling</vt:lpstr>
      <vt:lpstr>Image generation</vt:lpstr>
      <vt:lpstr>Natural language processing</vt:lpstr>
      <vt:lpstr>What’s ANN?</vt:lpstr>
      <vt:lpstr> ANN - Artificial neural network</vt:lpstr>
      <vt:lpstr> Neuron</vt:lpstr>
      <vt:lpstr> Neuron</vt:lpstr>
      <vt:lpstr> Activation function</vt:lpstr>
      <vt:lpstr>Practice</vt:lpstr>
      <vt:lpstr>Neural Network</vt:lpstr>
      <vt:lpstr>Neural Network</vt:lpstr>
      <vt:lpstr>Neural Network Architecture</vt:lpstr>
      <vt:lpstr> Neural network types</vt:lpstr>
      <vt:lpstr> Math practice – forward propagation [shorter]</vt:lpstr>
      <vt:lpstr>Forward propagation – simple matrix multiplication</vt:lpstr>
      <vt:lpstr>Practice</vt:lpstr>
      <vt:lpstr>Task</vt:lpstr>
      <vt:lpstr>Types of Machine Learning</vt:lpstr>
      <vt:lpstr>Types of Machine Learning</vt:lpstr>
      <vt:lpstr>Supervised learning – teaching example</vt:lpstr>
      <vt:lpstr>Loss function</vt:lpstr>
      <vt:lpstr>What can be adjusted?</vt:lpstr>
      <vt:lpstr>More formal problem statemant</vt:lpstr>
      <vt:lpstr>Gradient descent</vt:lpstr>
      <vt:lpstr>Gradient descent – example</vt:lpstr>
      <vt:lpstr>Gradient descent – what’s that?</vt:lpstr>
      <vt:lpstr>Backpropagation</vt:lpstr>
      <vt:lpstr>Backpropagation</vt:lpstr>
      <vt:lpstr>Backpropagation – what’s that?</vt:lpstr>
      <vt:lpstr>Backpropagation – output layer</vt:lpstr>
      <vt:lpstr>Backpropagation – delta</vt:lpstr>
      <vt:lpstr>Backpropagation – earlier layers</vt:lpstr>
      <vt:lpstr>Deep learning</vt:lpstr>
      <vt:lpstr>Deeper = More</vt:lpstr>
      <vt:lpstr>Example</vt:lpstr>
      <vt:lpstr>Pros and Cons</vt:lpstr>
      <vt:lpstr>Cons</vt:lpstr>
      <vt:lpstr>Pros</vt:lpstr>
      <vt:lpstr>Further reading</vt:lpstr>
      <vt:lpstr>Further reading</vt:lpstr>
      <vt:lpstr>The End</vt:lpstr>
      <vt:lpstr>Sources</vt:lpstr>
      <vt:lpstr>Images</vt:lpstr>
    </vt:vector>
  </TitlesOfParts>
  <Company>GFT Technologies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 itroduction to Reinforcement Learning</dc:title>
  <dc:creator>Ślusarczyk, Wojciech</dc:creator>
  <cp:lastModifiedBy>Ślusarczyk, Wojciech</cp:lastModifiedBy>
  <cp:revision>201</cp:revision>
  <dcterms:created xsi:type="dcterms:W3CDTF">2019-01-29T11:41:25Z</dcterms:created>
  <dcterms:modified xsi:type="dcterms:W3CDTF">2020-06-19T15:36:14Z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GUID">
    <vt:lpwstr>10F26842-5C4B-49D6-9954-1FF7DA29193C</vt:lpwstr>
  </property>
  <property fmtid="{D5CDD505-2E9C-101B-9397-08002B2CF9AE}" pid="3" name="ArticulatePath">
    <vt:lpwstr>Präsentation3</vt:lpwstr>
  </property>
</Properties>
</file>